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71" r:id="rId4"/>
    <p:sldId id="261" r:id="rId5"/>
    <p:sldId id="270" r:id="rId6"/>
    <p:sldId id="272" r:id="rId7"/>
    <p:sldId id="274" r:id="rId8"/>
    <p:sldId id="296" r:id="rId9"/>
    <p:sldId id="273" r:id="rId10"/>
    <p:sldId id="276" r:id="rId11"/>
    <p:sldId id="279" r:id="rId12"/>
    <p:sldId id="281" r:id="rId13"/>
    <p:sldId id="282" r:id="rId14"/>
    <p:sldId id="280" r:id="rId15"/>
    <p:sldId id="283" r:id="rId16"/>
    <p:sldId id="291" r:id="rId17"/>
    <p:sldId id="292" r:id="rId18"/>
    <p:sldId id="284" r:id="rId19"/>
    <p:sldId id="287" r:id="rId20"/>
    <p:sldId id="286" r:id="rId21"/>
    <p:sldId id="288" r:id="rId22"/>
    <p:sldId id="293" r:id="rId23"/>
    <p:sldId id="294" r:id="rId24"/>
    <p:sldId id="295" r:id="rId25"/>
    <p:sldId id="269" r:id="rId26"/>
    <p:sldId id="277" r:id="rId27"/>
    <p:sldId id="278" r:id="rId28"/>
    <p:sldId id="289" r:id="rId29"/>
    <p:sldId id="290" r:id="rId30"/>
    <p:sldId id="29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CC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3117" autoAdjust="0"/>
    <p:restoredTop sz="94673" autoAdjust="0"/>
  </p:normalViewPr>
  <p:slideViewPr>
    <p:cSldViewPr snapToGrid="0">
      <p:cViewPr varScale="1">
        <p:scale>
          <a:sx n="141" d="100"/>
          <a:sy n="141" d="100"/>
        </p:scale>
        <p:origin x="-159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2832" y="-11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4548A-252D-478E-8CC1-884BC83B54E1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B234D-7895-4215-B392-5E2522CF1E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01754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3253D-CD12-4D75-85B2-AD2DB45C05F5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7B879-3C38-43E8-8E95-EC7C30791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30851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7B879-3C38-43E8-8E95-EC7C307912B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85288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interference screen in outer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Jovian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magnetosphere or Io plasma torus where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field-aligned columns of enhanced plasma density scatters rays constructively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and destructively with the </a:t>
            </a:r>
            <a:r>
              <a:rPr kumimoji="0" lang="en-US" sz="1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unscattered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rays; B) modulation due to Cotton-Mutton effect in Jupiter’s magnetosphere and ionosphere where the wave propagates through a region with transverse or quasi-transverse magnetic field; C) modulation due to wave diffraction on the drifting interplanetary disturbance; D) modulations due to quasi-harmonic formations created by </a:t>
            </a:r>
            <a:r>
              <a:rPr kumimoji="0" lang="en-US" sz="1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TIDs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in Earth’s ionosphere that act as a diffraction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7B879-3C38-43E8-8E95-EC7C307912B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Elevation of Io-B %P goes from 45 degrees to 35 degrees.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7B879-3C38-43E8-8E95-EC7C307912B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61495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>
              <a:defRPr sz="48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8006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5/12/2011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399" y="4392168"/>
            <a:ext cx="12192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fld id="{17C146A6-7F7A-422F-833C-8B0379B8AF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5/12/2011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5/12/2011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/>
          <a:p>
            <a:fld id="{17C146A6-7F7A-422F-833C-8B0379B8A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5/12/2011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463040"/>
          </a:xfrm>
        </p:spPr>
        <p:txBody>
          <a:bodyPr anchor="b" anchorCtr="0">
            <a:noAutofit/>
          </a:bodyPr>
          <a:lstStyle>
            <a:lvl1pPr algn="ctr">
              <a:defRPr sz="4800" b="0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4800600"/>
            <a:ext cx="8001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5/12/2011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9352" y="4389120"/>
            <a:ext cx="1216152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fld id="{17C146A6-7F7A-422F-833C-8B0379B8A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5/12/2011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5/12/2011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5/12/2011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5/12/2011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38800" cy="946150"/>
          </a:xfrm>
        </p:spPr>
        <p:txBody>
          <a:bodyPr anchor="ctr">
            <a:noAutofit/>
          </a:bodyPr>
          <a:lstStyle>
            <a:lvl1pPr algn="l">
              <a:defRPr sz="32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719072"/>
            <a:ext cx="8247888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5/12/2011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5/12/2011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638800" cy="1005840"/>
          </a:xfrm>
        </p:spPr>
        <p:txBody>
          <a:bodyPr anchor="ctr">
            <a:noAutofit/>
          </a:bodyPr>
          <a:lstStyle>
            <a:lvl1pPr algn="l">
              <a:defRPr sz="32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5/12/2011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7C146A6-7F7A-422F-833C-8B0379B8A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800" b="0" kern="1200" cap="none" spc="0">
          <a:ln w="13970" cmpd="sng">
            <a:solidFill>
              <a:srgbClr val="FFFFFF"/>
            </a:solidFill>
            <a:prstDash val="solid"/>
          </a:ln>
          <a:solidFill>
            <a:schemeClr val="tx1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Courier New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gtaylor/Desktop/Thursday%20afternoon/tst2.gif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gtaylor/Desktop/Thursday%20afternoon/IoC.gif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emf"/><Relationship Id="rId1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7" Type="http://schemas.openxmlformats.org/officeDocument/2006/relationships/image" Target="../media/image32.emf"/><Relationship Id="rId8" Type="http://schemas.openxmlformats.org/officeDocument/2006/relationships/image" Target="../media/image33.emf"/><Relationship Id="rId9" Type="http://schemas.openxmlformats.org/officeDocument/2006/relationships/image" Target="../media/image34.emf"/><Relationship Id="rId10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Theodore Jaeger\Desktop\Jupiter.Aurora.HST.U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24250"/>
            <a:ext cx="7620000" cy="333375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28600" y="1219200"/>
            <a:ext cx="8686800" cy="1470025"/>
          </a:xfrm>
        </p:spPr>
        <p:txBody>
          <a:bodyPr/>
          <a:lstStyle/>
          <a:p>
            <a:r>
              <a:rPr lang="en-US" dirty="0" smtClean="0"/>
              <a:t>Jovian Emission with LWA1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352800" y="2819400"/>
            <a:ext cx="2590800" cy="5334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Tracy Clarke – NRL                                             </a:t>
            </a:r>
            <a:endParaRPr lang="en-US" dirty="0"/>
          </a:p>
        </p:txBody>
      </p:sp>
      <p:pic>
        <p:nvPicPr>
          <p:cNvPr id="2050" name="Picture 2" descr="C:\Users\Theodore Jaeger\Desktop\Logo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86267" y="152400"/>
            <a:ext cx="914400" cy="89535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9350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Io-B: 055997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 descr="Jupiter_055997_fulle_2s_10kHz_difLR_Tun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8160" t="2792" r="12413" b="3806"/>
          <a:stretch/>
        </p:blipFill>
        <p:spPr>
          <a:xfrm>
            <a:off x="0" y="1282449"/>
            <a:ext cx="9018214" cy="534193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88918" y="3500724"/>
            <a:ext cx="180510" cy="2785104"/>
          </a:xfrm>
          <a:prstGeom prst="ellipse">
            <a:avLst/>
          </a:prstGeom>
          <a:noFill/>
          <a:ln w="25908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5450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Io-B: 8s pre-burst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 descr="s2078-d8_LL_tune2_freqZoom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213" t="1322" r="12053" b="2261"/>
          <a:stretch/>
        </p:blipFill>
        <p:spPr>
          <a:xfrm>
            <a:off x="1547234" y="1240872"/>
            <a:ext cx="5789240" cy="496489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343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Io-B: S-Bursts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 descr="s2078-d8_LL_tune2_freqZoomed_timeZoom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107" t="1355" r="12509" b="2143"/>
          <a:stretch/>
        </p:blipFill>
        <p:spPr>
          <a:xfrm>
            <a:off x="166880" y="1204538"/>
            <a:ext cx="5692037" cy="490616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980544" y="1350818"/>
            <a:ext cx="3163455" cy="3937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75000"/>
              <a:buFont typeface="Courier New" pitchFamily="49" charset="0"/>
              <a:buNone/>
              <a:tabLst/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Origin under debate.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75000"/>
              <a:buFont typeface="Courier New" pitchFamily="49" charset="0"/>
              <a:buNone/>
              <a:tabLst/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	- may be cyclotron maser in flux tube connecting Io or Io’s wake to Jupiter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75000"/>
              <a:buFont typeface="Courier New" pitchFamily="49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- </a:t>
            </a:r>
            <a:r>
              <a:rPr lang="en-US" sz="2400" dirty="0" smtClean="0">
                <a:solidFill>
                  <a:schemeClr val="tx2"/>
                </a:solidFill>
              </a:rPr>
              <a:t>slope change could be from a bipolar electrostatic structure in the Jovian </a:t>
            </a:r>
            <a:r>
              <a:rPr lang="en-US" sz="2400" dirty="0" err="1" smtClean="0">
                <a:solidFill>
                  <a:schemeClr val="tx2"/>
                </a:solidFill>
              </a:rPr>
              <a:t>auroral</a:t>
            </a:r>
            <a:r>
              <a:rPr lang="en-US" sz="2400" dirty="0" smtClean="0">
                <a:solidFill>
                  <a:schemeClr val="tx2"/>
                </a:solidFill>
              </a:rPr>
              <a:t> region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Courier New" pitchFamily="49" charset="0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0164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2078-d8_LL_tune2_t7200-7800_f500-87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410" t="1981" r="10425" b="2690"/>
          <a:stretch/>
        </p:blipFill>
        <p:spPr>
          <a:xfrm>
            <a:off x="1538459" y="1276516"/>
            <a:ext cx="5695518" cy="4804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Io-B: S-Bursts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75553" y="183295"/>
            <a:ext cx="8564520" cy="5012866"/>
            <a:chOff x="175553" y="183295"/>
            <a:chExt cx="8564520" cy="5012866"/>
          </a:xfrm>
        </p:grpSpPr>
        <p:pic>
          <p:nvPicPr>
            <p:cNvPr id="3" name="Picture 2" descr="s2078-d8_LL_tune2_t7280-7420_f500-87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1769" t="9256" r="23758" b="3183"/>
            <a:stretch/>
          </p:blipFill>
          <p:spPr>
            <a:xfrm>
              <a:off x="3842869" y="183295"/>
              <a:ext cx="4897204" cy="5012866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175553" y="1845909"/>
              <a:ext cx="3667316" cy="1335561"/>
              <a:chOff x="175553" y="1845909"/>
              <a:chExt cx="3667316" cy="133556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75553" y="1845909"/>
                <a:ext cx="1732754" cy="646331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Δt~100 </a:t>
                </a:r>
                <a:r>
                  <a:rPr lang="en-US" dirty="0" err="1" smtClean="0">
                    <a:solidFill>
                      <a:schemeClr val="bg1"/>
                    </a:solidFill>
                  </a:rPr>
                  <a:t>ms</a:t>
                </a:r>
                <a:endParaRPr lang="en-US" dirty="0" smtClean="0">
                  <a:solidFill>
                    <a:schemeClr val="bg1"/>
                  </a:solidFill>
                </a:endParaRPr>
              </a:p>
              <a:p>
                <a:r>
                  <a:rPr lang="en-US" dirty="0" err="1" smtClean="0">
                    <a:solidFill>
                      <a:schemeClr val="bg1"/>
                    </a:solidFill>
                  </a:rPr>
                  <a:t>Δν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~ -15 MHz/</a:t>
                </a:r>
                <a:r>
                  <a:rPr lang="en-US" dirty="0" err="1" smtClean="0">
                    <a:solidFill>
                      <a:schemeClr val="bg1"/>
                    </a:solidFill>
                  </a:rPr>
                  <a:t>s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" name="Curved Connector 8"/>
              <p:cNvCxnSpPr>
                <a:stCxn id="7" idx="2"/>
              </p:cNvCxnSpPr>
              <p:nvPr/>
            </p:nvCxnSpPr>
            <p:spPr>
              <a:xfrm rot="16200000" flipH="1">
                <a:off x="1709359" y="1824810"/>
                <a:ext cx="590396" cy="1925255"/>
              </a:xfrm>
              <a:prstGeom prst="curvedConnector2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urved Connector 9"/>
              <p:cNvCxnSpPr>
                <a:endCxn id="3" idx="1"/>
              </p:cNvCxnSpPr>
              <p:nvPr/>
            </p:nvCxnSpPr>
            <p:spPr>
              <a:xfrm flipV="1">
                <a:off x="3129287" y="2689728"/>
                <a:ext cx="713582" cy="491742"/>
              </a:xfrm>
              <a:prstGeom prst="curvedConnector3">
                <a:avLst>
                  <a:gd name="adj1" fmla="val 50000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7538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96554" y="1224931"/>
            <a:ext cx="5692037" cy="4906169"/>
            <a:chOff x="1540789" y="1250719"/>
            <a:chExt cx="5692037" cy="4906169"/>
          </a:xfrm>
        </p:grpSpPr>
        <p:pic>
          <p:nvPicPr>
            <p:cNvPr id="3" name="Picture 2" descr="s2078-d8_LL_tune2_freqZoomed_timeZoom3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3107" t="1355" r="12509" b="2143"/>
            <a:stretch/>
          </p:blipFill>
          <p:spPr>
            <a:xfrm>
              <a:off x="1540789" y="1250719"/>
              <a:ext cx="5692037" cy="4906169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3023555" y="5002874"/>
              <a:ext cx="290107" cy="49642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4194552" y="5006993"/>
              <a:ext cx="290107" cy="49642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Io-B: S-Burst/NB Interaction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062873" y="1409660"/>
            <a:ext cx="2866725" cy="1361250"/>
          </a:xfrm>
        </p:spPr>
        <p:txBody>
          <a:bodyPr>
            <a:normAutofit/>
          </a:bodyPr>
          <a:lstStyle/>
          <a:p>
            <a:pPr>
              <a:buClr>
                <a:schemeClr val="accent4">
                  <a:lumMod val="50000"/>
                </a:schemeClr>
              </a:buClr>
              <a:buNone/>
            </a:pPr>
            <a:r>
              <a:rPr lang="en-US" dirty="0" smtClean="0"/>
              <a:t>Jupiter S-busts</a:t>
            </a:r>
          </a:p>
          <a:p>
            <a:pPr lvl="1">
              <a:buClr>
                <a:schemeClr val="accent4">
                  <a:lumMod val="50000"/>
                </a:schemeClr>
              </a:buClr>
              <a:buFont typeface="Arial"/>
              <a:buChar char="•"/>
            </a:pPr>
            <a:r>
              <a:rPr lang="en-US" dirty="0" err="1" smtClean="0"/>
              <a:t>Δt</a:t>
            </a:r>
            <a:r>
              <a:rPr lang="en-US" dirty="0" smtClean="0"/>
              <a:t>=1-10’s </a:t>
            </a:r>
            <a:r>
              <a:rPr lang="en-US" dirty="0" err="1" smtClean="0"/>
              <a:t>ms</a:t>
            </a:r>
            <a:r>
              <a:rPr lang="en-US" dirty="0" smtClean="0"/>
              <a:t> </a:t>
            </a:r>
          </a:p>
          <a:p>
            <a:pPr lvl="1"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dirty="0" err="1" smtClean="0"/>
              <a:t>Δν</a:t>
            </a:r>
            <a:r>
              <a:rPr lang="en-US" dirty="0" smtClean="0"/>
              <a:t>=-20 MHz/s</a:t>
            </a:r>
          </a:p>
          <a:p>
            <a:pPr marL="0" indent="0">
              <a:buClr>
                <a:schemeClr val="accent4">
                  <a:lumMod val="50000"/>
                </a:schemeClr>
              </a:buCl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44734" y="2792636"/>
            <a:ext cx="1732754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Δt~100 </a:t>
            </a:r>
            <a:r>
              <a:rPr lang="en-US" dirty="0" err="1" smtClean="0">
                <a:solidFill>
                  <a:schemeClr val="bg1"/>
                </a:solidFill>
              </a:rPr>
              <a:t>ms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Δν</a:t>
            </a:r>
            <a:r>
              <a:rPr lang="en-US" dirty="0" smtClean="0">
                <a:solidFill>
                  <a:schemeClr val="bg1"/>
                </a:solidFill>
              </a:rPr>
              <a:t>~ -15 MHz/</a:t>
            </a:r>
            <a:r>
              <a:rPr lang="en-US" dirty="0" err="1" smtClean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88635" y="1339273"/>
            <a:ext cx="7897092" cy="4918364"/>
            <a:chOff x="288635" y="1339273"/>
            <a:chExt cx="7897092" cy="4918364"/>
          </a:xfrm>
        </p:grpSpPr>
        <p:grpSp>
          <p:nvGrpSpPr>
            <p:cNvPr id="14" name="Group 13"/>
            <p:cNvGrpSpPr/>
            <p:nvPr/>
          </p:nvGrpSpPr>
          <p:grpSpPr>
            <a:xfrm>
              <a:off x="288636" y="1339273"/>
              <a:ext cx="5611091" cy="4237182"/>
              <a:chOff x="2338744" y="4110570"/>
              <a:chExt cx="2563091" cy="1581727"/>
            </a:xfrm>
          </p:grpSpPr>
          <p:pic>
            <p:nvPicPr>
              <p:cNvPr id="15" name="Picture 14" descr="s2078-d8_LL_tune2_freqZoomed_timeZoom3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 l="14937" t="57607" r="47066" b="11281"/>
              <a:stretch/>
            </p:blipFill>
            <p:spPr>
              <a:xfrm>
                <a:off x="2338744" y="4110570"/>
                <a:ext cx="2563091" cy="1581727"/>
              </a:xfrm>
              <a:prstGeom prst="rect">
                <a:avLst/>
              </a:prstGeom>
            </p:spPr>
          </p:pic>
          <p:cxnSp>
            <p:nvCxnSpPr>
              <p:cNvPr id="16" name="Straight Arrow Connector 15"/>
              <p:cNvCxnSpPr/>
              <p:nvPr/>
            </p:nvCxnSpPr>
            <p:spPr>
              <a:xfrm flipV="1">
                <a:off x="3023555" y="4964087"/>
                <a:ext cx="290107" cy="49642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4194552" y="4955276"/>
                <a:ext cx="290107" cy="49642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288635" y="4629727"/>
              <a:ext cx="7897092" cy="162791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4">
                    <a:lumMod val="50000"/>
                  </a:schemeClr>
                </a:buClr>
                <a:buSzPct val="75000"/>
                <a:buFont typeface="Courier New" pitchFamily="49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Interaction: S-Bursts &amp; Narrow </a:t>
              </a:r>
              <a:r>
                <a:rPr lang="en-US" sz="2400" noProof="0" dirty="0" smtClean="0">
                  <a:solidFill>
                    <a:schemeClr val="tx2"/>
                  </a:solidFill>
                </a:rPr>
                <a:t>B</a:t>
              </a:r>
              <a:r>
                <a:rPr lang="en-US" sz="2400" dirty="0" smtClean="0">
                  <a:solidFill>
                    <a:schemeClr val="tx2"/>
                  </a:solidFill>
                </a:rPr>
                <a:t>and emission</a:t>
              </a: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4">
                    <a:lumMod val="50000"/>
                  </a:schemeClr>
                </a:buClr>
                <a:buSzPct val="75000"/>
                <a:buFont typeface="Courier New" pitchFamily="49" charset="0"/>
                <a:buNone/>
                <a:tabLst/>
                <a:defRPr/>
              </a:pPr>
              <a:r>
                <a:rPr lang="en-US" sz="2400" dirty="0" smtClean="0">
                  <a:solidFill>
                    <a:schemeClr val="tx2"/>
                  </a:solidFill>
                </a:rPr>
                <a:t>	- narrow band emission seems to grown then by quenched by intersection with S-Burst and may grow again (F. Reyes</a:t>
              </a:r>
              <a:r>
                <a:rPr lang="en-US" sz="2000" dirty="0" smtClean="0">
                  <a:solidFill>
                    <a:schemeClr val="tx2"/>
                  </a:solidFill>
                </a:rPr>
                <a:t>, private communication)</a:t>
              </a: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75000"/>
                <a:buFont typeface="Courier New" pitchFamily="49" charset="0"/>
                <a:buChar char="o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343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3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Io-B: Circular Polarization Ratio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1282449"/>
            <a:ext cx="9018214" cy="5341936"/>
            <a:chOff x="0" y="1282449"/>
            <a:chExt cx="9018214" cy="5341936"/>
          </a:xfrm>
        </p:grpSpPr>
        <p:pic>
          <p:nvPicPr>
            <p:cNvPr id="20" name="Picture 19" descr="Jupiter_055997_fulle_2s_10kHz_difLR_Tune2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8160" t="2792" r="12413" b="3806"/>
            <a:stretch/>
          </p:blipFill>
          <p:spPr>
            <a:xfrm>
              <a:off x="0" y="1282449"/>
              <a:ext cx="9018214" cy="534193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 flipH="1">
              <a:off x="5763452" y="1708456"/>
              <a:ext cx="1772874" cy="4558031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52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0529" y="1712575"/>
              <a:ext cx="2458559" cy="4586147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52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343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3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Io-B: Circular Polarization Ratio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tst2.gif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74565" y="900739"/>
            <a:ext cx="7868226" cy="593023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5707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3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Io-B: V/I Noise Characteristics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Picture 2" descr="s9180-d60_tune2_6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12219" y="1041356"/>
            <a:ext cx="7425671" cy="559668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46878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Io-C: 055996 (03/10/12)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rcRect l="7500" t="6483" r="16342" b="3093"/>
          <a:stretch>
            <a:fillRect/>
          </a:stretch>
        </p:blipFill>
        <p:spPr>
          <a:xfrm>
            <a:off x="173182" y="1203749"/>
            <a:ext cx="8915329" cy="534251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343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Modulation Lanes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18" y="1503218"/>
            <a:ext cx="4619132" cy="2560782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0" y="3994727"/>
            <a:ext cx="8982363" cy="243609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75000"/>
              <a:buFont typeface="Courier New" pitchFamily="49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Modulation lanes: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75000"/>
              <a:buFont typeface="Courier New" pitchFamily="49" charset="0"/>
              <a:buNone/>
              <a:tabLst/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A) interference screen in outer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Jovian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magnetosphere or Io plasma torus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75000"/>
              <a:buFont typeface="Courier New" pitchFamily="49" charset="0"/>
              <a:buNone/>
              <a:tabLst/>
              <a:defRPr/>
            </a:pPr>
            <a:r>
              <a:rPr lang="en-US" sz="2400" dirty="0" smtClean="0"/>
              <a:t>	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B) modulation due propagation through a region with transverse or quasi-transverse magnetic field;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75000"/>
              <a:buFont typeface="Courier New" pitchFamily="49" charset="0"/>
              <a:buNone/>
              <a:tabLst/>
              <a:defRPr/>
            </a:pPr>
            <a:r>
              <a:rPr lang="en-US" sz="2400" dirty="0" smtClean="0"/>
              <a:t>	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C) modulation due to wave diffraction on drifting interplanetary disturbance;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75000"/>
              <a:buFont typeface="Courier New" pitchFamily="49" charset="0"/>
              <a:buNone/>
              <a:tabLst/>
              <a:defRPr/>
            </a:pPr>
            <a:r>
              <a:rPr lang="en-US" sz="2400" dirty="0" smtClean="0"/>
              <a:t>	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D) modulations due to quasi-harmonic formations created by TIDs in Earth’s ionosphere that act as a diffraction screen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Courier New" pitchFamily="49" charset="0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10545" y="1443182"/>
            <a:ext cx="4346635" cy="190765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75000"/>
              <a:buFont typeface="Courier New" pitchFamily="49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Modulation lanes: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75000"/>
              <a:buFont typeface="Courier New" pitchFamily="49" charset="0"/>
              <a:buNone/>
              <a:tabLst/>
              <a:defRPr/>
            </a:pPr>
            <a:r>
              <a:rPr lang="en-US" sz="2400" dirty="0">
                <a:solidFill>
                  <a:schemeClr val="tx2"/>
                </a:solidFill>
              </a:rPr>
              <a:t>	</a:t>
            </a:r>
            <a:r>
              <a:rPr lang="en-US" sz="2400" dirty="0" smtClean="0">
                <a:solidFill>
                  <a:schemeClr val="tx2"/>
                </a:solidFill>
              </a:rPr>
              <a:t>- cover entire frequency range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75000"/>
              <a:buFont typeface="Courier New" pitchFamily="49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positive and negative slopes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75000"/>
              <a:buFont typeface="Courier New" pitchFamily="49" charset="0"/>
              <a:buNone/>
              <a:tabLst/>
              <a:defRPr/>
            </a:pPr>
            <a:r>
              <a:rPr lang="en-US" sz="2400" baseline="0" dirty="0">
                <a:solidFill>
                  <a:schemeClr val="tx2"/>
                </a:solidFill>
              </a:rPr>
              <a:t>	</a:t>
            </a:r>
            <a:r>
              <a:rPr lang="en-US" sz="2400" baseline="0" dirty="0" smtClean="0">
                <a:solidFill>
                  <a:schemeClr val="tx2"/>
                </a:solidFill>
              </a:rPr>
              <a:t>-</a:t>
            </a:r>
            <a:r>
              <a:rPr lang="en-US" sz="2400" dirty="0" smtClean="0">
                <a:solidFill>
                  <a:schemeClr val="tx2"/>
                </a:solidFill>
              </a:rPr>
              <a:t> frequency spacing 100-300 kHz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75000"/>
              <a:buFont typeface="Courier New" pitchFamily="49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drift rate 100 kHz/s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75000"/>
              <a:buFont typeface="Courier New" pitchFamily="49" charset="0"/>
              <a:buNone/>
              <a:tabLst/>
              <a:defRPr/>
            </a:pPr>
            <a:r>
              <a:rPr lang="en-US" sz="2400" baseline="0" dirty="0">
                <a:solidFill>
                  <a:schemeClr val="tx2"/>
                </a:solidFill>
              </a:rPr>
              <a:t>	</a:t>
            </a:r>
            <a:r>
              <a:rPr lang="en-US" sz="2400" baseline="0" dirty="0" smtClean="0">
                <a:solidFill>
                  <a:schemeClr val="tx2"/>
                </a:solidFill>
              </a:rPr>
              <a:t>-</a:t>
            </a:r>
            <a:r>
              <a:rPr lang="en-US" sz="2400" dirty="0" smtClean="0">
                <a:solidFill>
                  <a:schemeClr val="tx2"/>
                </a:solidFill>
              </a:rPr>
              <a:t> depth few dB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343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Collaborators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46184"/>
            <a:ext cx="8229600" cy="4553543"/>
          </a:xfrm>
          <a:ln>
            <a:solidFill>
              <a:srgbClr val="B4DCFA"/>
            </a:solidFill>
          </a:ln>
        </p:spPr>
        <p:txBody>
          <a:bodyPr>
            <a:normAutofit/>
          </a:bodyPr>
          <a:lstStyle/>
          <a:p>
            <a:pPr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92D050"/>
                </a:solidFill>
              </a:rPr>
              <a:t>Jinhie</a:t>
            </a:r>
            <a:r>
              <a:rPr lang="en-US" dirty="0" smtClean="0">
                <a:solidFill>
                  <a:srgbClr val="92D050"/>
                </a:solidFill>
              </a:rPr>
              <a:t> </a:t>
            </a:r>
            <a:r>
              <a:rPr lang="en-US" dirty="0" err="1" smtClean="0">
                <a:solidFill>
                  <a:srgbClr val="92D050"/>
                </a:solidFill>
              </a:rPr>
              <a:t>Skarda</a:t>
            </a:r>
            <a:r>
              <a:rPr lang="en-US" dirty="0" smtClean="0">
                <a:solidFill>
                  <a:srgbClr val="92D050"/>
                </a:solidFill>
              </a:rPr>
              <a:t> (NRL SEAP/Montgomery Blair High School Junior): </a:t>
            </a:r>
            <a:r>
              <a:rPr lang="en-US" dirty="0" smtClean="0">
                <a:solidFill>
                  <a:srgbClr val="B4DCFA"/>
                </a:solidFill>
              </a:rPr>
              <a:t>All the hard work.</a:t>
            </a:r>
          </a:p>
          <a:p>
            <a:pPr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92D050"/>
                </a:solidFill>
              </a:rPr>
              <a:t>Ted Jaeger (NRL-NRC): </a:t>
            </a:r>
            <a:r>
              <a:rPr lang="en-US" dirty="0" smtClean="0"/>
              <a:t>Analysis software and interpretation of results.</a:t>
            </a:r>
          </a:p>
          <a:p>
            <a:pPr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92D050"/>
                </a:solidFill>
              </a:rPr>
              <a:t>Chuck </a:t>
            </a:r>
            <a:r>
              <a:rPr lang="en-US" dirty="0">
                <a:solidFill>
                  <a:srgbClr val="92D050"/>
                </a:solidFill>
              </a:rPr>
              <a:t>Higgins (MTSU</a:t>
            </a:r>
            <a:r>
              <a:rPr lang="en-US" dirty="0" smtClean="0">
                <a:solidFill>
                  <a:srgbClr val="92D050"/>
                </a:solidFill>
              </a:rPr>
              <a:t>)</a:t>
            </a:r>
            <a:r>
              <a:rPr lang="en-US" dirty="0" smtClean="0"/>
              <a:t>: Scientific </a:t>
            </a:r>
            <a:r>
              <a:rPr lang="en-US" dirty="0"/>
              <a:t>interpretation. Jovian emission expert and </a:t>
            </a:r>
            <a:r>
              <a:rPr lang="en-US" dirty="0">
                <a:solidFill>
                  <a:schemeClr val="accent5"/>
                </a:solidFill>
              </a:rPr>
              <a:t>Radio Jove</a:t>
            </a:r>
            <a:r>
              <a:rPr lang="en-US" dirty="0"/>
              <a:t> project developer</a:t>
            </a:r>
            <a:r>
              <a:rPr lang="en-US" dirty="0" smtClean="0"/>
              <a:t>.</a:t>
            </a:r>
          </a:p>
          <a:p>
            <a:pPr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Francisco Reyes (UF)</a:t>
            </a:r>
            <a:r>
              <a:rPr lang="en-US" dirty="0" smtClean="0"/>
              <a:t>: Jovian emission expert, low frequency instrumentation expert.</a:t>
            </a:r>
          </a:p>
          <a:p>
            <a:pPr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92D050"/>
                </a:solidFill>
              </a:rPr>
              <a:t>Entire LWA team.</a:t>
            </a:r>
          </a:p>
          <a:p>
            <a:pPr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884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Io-C: Modulation Lanes!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1076031"/>
            <a:ext cx="9143999" cy="5651879"/>
            <a:chOff x="0" y="1125306"/>
            <a:chExt cx="9143999" cy="5651879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1125306"/>
              <a:ext cx="9143999" cy="5651879"/>
              <a:chOff x="332189" y="1206121"/>
              <a:chExt cx="7876629" cy="526091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rcRect l="7502" t="6198" r="24038" b="3704"/>
              <a:stretch>
                <a:fillRect/>
              </a:stretch>
            </p:blipFill>
            <p:spPr>
              <a:xfrm>
                <a:off x="332189" y="1206121"/>
                <a:ext cx="7876629" cy="5260915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/>
              <a:srcRect l="37364" t="6483" r="57319" b="90140"/>
              <a:stretch/>
            </p:blipFill>
            <p:spPr>
              <a:xfrm>
                <a:off x="3820750" y="1217603"/>
                <a:ext cx="622462" cy="199509"/>
              </a:xfrm>
              <a:prstGeom prst="rect">
                <a:avLst/>
              </a:prstGeom>
            </p:spPr>
          </p:pic>
        </p:grpSp>
        <p:cxnSp>
          <p:nvCxnSpPr>
            <p:cNvPr id="11" name="Straight Arrow Connector 10"/>
            <p:cNvCxnSpPr/>
            <p:nvPr/>
          </p:nvCxnSpPr>
          <p:spPr>
            <a:xfrm>
              <a:off x="808181" y="3094181"/>
              <a:ext cx="565727" cy="508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784763" y="3108036"/>
              <a:ext cx="565727" cy="508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5775035" y="5324763"/>
              <a:ext cx="517056" cy="35274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0800000">
              <a:off x="3639126" y="5313218"/>
              <a:ext cx="505692" cy="4479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4796430" y="1856737"/>
            <a:ext cx="390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Rare Io-C Modulations Lanes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343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Io-C: Modulation Lanes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1070203"/>
            <a:ext cx="9144000" cy="5641128"/>
            <a:chOff x="188141" y="1382405"/>
            <a:chExt cx="7798425" cy="517869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rcRect l="7663" t="6514" r="23535" b="3545"/>
            <a:stretch>
              <a:fillRect/>
            </a:stretch>
          </p:blipFill>
          <p:spPr>
            <a:xfrm>
              <a:off x="188141" y="1387474"/>
              <a:ext cx="7798425" cy="517363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rcRect l="37364" t="6483" r="48730" b="89894"/>
            <a:stretch>
              <a:fillRect/>
            </a:stretch>
          </p:blipFill>
          <p:spPr>
            <a:xfrm>
              <a:off x="3608812" y="1382405"/>
              <a:ext cx="1889845" cy="229939"/>
            </a:xfrm>
            <a:prstGeom prst="rect">
              <a:avLst/>
            </a:prstGeom>
          </p:spPr>
        </p:pic>
      </p:grpSp>
      <p:cxnSp>
        <p:nvCxnSpPr>
          <p:cNvPr id="8" name="Straight Arrow Connector 7"/>
          <p:cNvCxnSpPr/>
          <p:nvPr/>
        </p:nvCxnSpPr>
        <p:spPr>
          <a:xfrm>
            <a:off x="808181" y="3044906"/>
            <a:ext cx="565727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784763" y="3058761"/>
            <a:ext cx="565727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775036" y="5275488"/>
            <a:ext cx="562182" cy="3011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639126" y="5263944"/>
            <a:ext cx="538410" cy="4223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343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Io-C: Polarization Ratio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34502" y="1113491"/>
            <a:ext cx="8915329" cy="5342519"/>
            <a:chOff x="134502" y="1113491"/>
            <a:chExt cx="8915329" cy="53425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rcRect l="7500" t="6483" r="16342" b="3093"/>
            <a:stretch>
              <a:fillRect/>
            </a:stretch>
          </p:blipFill>
          <p:spPr>
            <a:xfrm>
              <a:off x="134502" y="1113491"/>
              <a:ext cx="8915329" cy="534251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26169" y="1321637"/>
              <a:ext cx="524514" cy="4719206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52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024613" y="1338650"/>
              <a:ext cx="3930755" cy="4719206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52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2095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Io-C: Polarization Ratio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IoC.gif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46625" y="1135493"/>
            <a:ext cx="7592606" cy="572250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7502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Io-B </a:t>
            </a:r>
            <a:r>
              <a:rPr lang="en-US" dirty="0" err="1" smtClean="0"/>
              <a:t>vs</a:t>
            </a:r>
            <a:r>
              <a:rPr lang="en-US" dirty="0" smtClean="0"/>
              <a:t> Io-C: Polarization Ratio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5085" y="1263613"/>
            <a:ext cx="7845773" cy="16165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75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date we have concentrated on Stokes V, </a:t>
            </a:r>
            <a:r>
              <a:rPr lang="en-US" sz="2400" noProof="0" dirty="0" smtClean="0">
                <a:solidFill>
                  <a:schemeClr val="tx2"/>
                </a:solidFill>
              </a:rPr>
              <a:t>linear polarization (Stokes Q and U) are next to investigate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75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Jupiter emission is determined to be 100 % elliptically</a:t>
            </a:r>
            <a:r>
              <a:rPr kumimoji="0" lang="en-US" sz="2400" b="0" i="0" u="none" strike="noStrike" kern="120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polarized according to the literature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75000"/>
              <a:buFont typeface="Arial"/>
              <a:buChar char="•"/>
              <a:tabLst/>
              <a:defRPr/>
            </a:pPr>
            <a:r>
              <a:rPr lang="en-US" sz="2400" baseline="0" noProof="0" dirty="0" smtClean="0">
                <a:solidFill>
                  <a:schemeClr val="tx2"/>
                </a:solidFill>
              </a:rPr>
              <a:t>Measure</a:t>
            </a:r>
            <a:r>
              <a:rPr lang="en-US" sz="2400" noProof="0" dirty="0" smtClean="0">
                <a:solidFill>
                  <a:schemeClr val="tx2"/>
                </a:solidFill>
              </a:rPr>
              <a:t> of the circular to linear fraction from V/I(</a:t>
            </a:r>
            <a:r>
              <a:rPr lang="en-US" sz="2400" i="1" noProof="0" dirty="0" smtClean="0">
                <a:solidFill>
                  <a:schemeClr val="tx2"/>
                </a:solidFill>
              </a:rPr>
              <a:t>t</a:t>
            </a:r>
            <a:r>
              <a:rPr lang="en-US" sz="2400" noProof="0" dirty="0" smtClean="0">
                <a:solidFill>
                  <a:schemeClr val="tx2"/>
                </a:solidFill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7331" y="3163150"/>
            <a:ext cx="8438601" cy="313432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75000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Preliminary Results</a:t>
            </a:r>
          </a:p>
          <a:p>
            <a:pPr marL="800100" lvl="1" indent="-342900">
              <a:spcBef>
                <a:spcPct val="20000"/>
              </a:spcBef>
              <a:buClr>
                <a:schemeClr val="accent4">
                  <a:lumMod val="50000"/>
                </a:schemeClr>
              </a:buClr>
              <a:buSzPct val="75000"/>
              <a:buFont typeface="Arial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Io-B: 30 histograms analyzed -&gt; %</a:t>
            </a:r>
            <a:r>
              <a:rPr lang="en-US" sz="2400" dirty="0" err="1" smtClean="0">
                <a:solidFill>
                  <a:srgbClr val="FFFFFF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circ</a:t>
            </a:r>
            <a:r>
              <a:rPr lang="en-US" sz="2400" dirty="0" smtClean="0">
                <a:solidFill>
                  <a:srgbClr val="FFFFFF"/>
                </a:solidFill>
              </a:rPr>
              <a:t> changes with time. Early times 73&lt;%</a:t>
            </a:r>
            <a:r>
              <a:rPr lang="en-US" sz="2400" dirty="0" err="1" smtClean="0">
                <a:solidFill>
                  <a:srgbClr val="FFFFFF"/>
                </a:solidFill>
              </a:rPr>
              <a:t>P</a:t>
            </a:r>
            <a:r>
              <a:rPr lang="en-US" sz="2400" baseline="-25000" dirty="0" err="1">
                <a:solidFill>
                  <a:srgbClr val="FFFFFF"/>
                </a:solidFill>
              </a:rPr>
              <a:t>c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irc</a:t>
            </a:r>
            <a:r>
              <a:rPr lang="en-US" sz="2400" dirty="0" smtClean="0">
                <a:solidFill>
                  <a:srgbClr val="FFFFFF"/>
                </a:solidFill>
              </a:rPr>
              <a:t>&lt;80 while later times near the peak frequency have 93&lt;%</a:t>
            </a:r>
            <a:r>
              <a:rPr lang="en-US" sz="2400" dirty="0" err="1" smtClean="0">
                <a:solidFill>
                  <a:srgbClr val="FFFFFF"/>
                </a:solidFill>
              </a:rPr>
              <a:t>P</a:t>
            </a:r>
            <a:r>
              <a:rPr lang="en-US" sz="2400" baseline="-25000" dirty="0" err="1">
                <a:solidFill>
                  <a:srgbClr val="FFFFFF"/>
                </a:solidFill>
              </a:rPr>
              <a:t>c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irc</a:t>
            </a:r>
            <a:r>
              <a:rPr lang="en-US" sz="2400" dirty="0" smtClean="0">
                <a:solidFill>
                  <a:srgbClr val="FFFFFF"/>
                </a:solidFill>
              </a:rPr>
              <a:t>&lt;100.</a:t>
            </a:r>
          </a:p>
          <a:p>
            <a:pPr marL="800100" lvl="1" indent="-342900">
              <a:spcBef>
                <a:spcPct val="20000"/>
              </a:spcBef>
              <a:buClr>
                <a:schemeClr val="accent4">
                  <a:lumMod val="50000"/>
                </a:schemeClr>
              </a:buClr>
              <a:buSzPct val="75000"/>
              <a:buFont typeface="Arial"/>
              <a:buChar char="•"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Io-C:  Different results for different handed emission. RHC emission is 87&lt;%P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circ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&lt;93 while LHC is 93&lt;%P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circ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&lt;100.</a:t>
            </a:r>
          </a:p>
          <a:p>
            <a:pPr marL="800100" lvl="1" indent="-342900">
              <a:spcBef>
                <a:spcPct val="20000"/>
              </a:spcBef>
              <a:buClr>
                <a:schemeClr val="accent4">
                  <a:lumMod val="50000"/>
                </a:schemeClr>
              </a:buClr>
              <a:buSzPct val="75000"/>
              <a:buFont typeface="Arial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Overall Io-B is lower circular polarization fraction than the Io-C burst studied.</a:t>
            </a:r>
          </a:p>
          <a:p>
            <a:pPr marL="800100" lvl="1" indent="-342900">
              <a:spcBef>
                <a:spcPct val="20000"/>
              </a:spcBef>
              <a:buClr>
                <a:schemeClr val="accent4">
                  <a:lumMod val="50000"/>
                </a:schemeClr>
              </a:buClr>
              <a:buSzPct val="75000"/>
              <a:buFont typeface="Arial"/>
              <a:buChar char="•"/>
              <a:defRPr/>
            </a:pPr>
            <a:endParaRPr lang="en-US" sz="2400" dirty="0" smtClean="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  <a:buClr>
                <a:schemeClr val="accent4">
                  <a:lumMod val="50000"/>
                </a:schemeClr>
              </a:buClr>
              <a:buSzPct val="75000"/>
              <a:defRPr/>
            </a:pPr>
            <a:r>
              <a:rPr kumimoji="0" 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NOTE: Handedness of Io-B and non-Io-A bursts are opposite to literature.</a:t>
            </a:r>
            <a:endParaRPr kumimoji="0" lang="en-US" sz="3100" b="0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0986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1664"/>
          </a:xfrm>
        </p:spPr>
        <p:txBody>
          <a:bodyPr/>
          <a:lstStyle/>
          <a:p>
            <a:r>
              <a:rPr lang="en-US" dirty="0" smtClean="0"/>
              <a:t>Measurements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1490133" cy="111760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1828800" y="1981200"/>
            <a:ext cx="762000" cy="45719"/>
          </a:xfrm>
          <a:prstGeom prst="rightArrow">
            <a:avLst/>
          </a:prstGeom>
          <a:ln w="54483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3352800" y="1371600"/>
            <a:ext cx="0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743200" y="1981200"/>
            <a:ext cx="1219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29000" y="1066800"/>
            <a:ext cx="794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114800" y="18288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East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352800" y="1676400"/>
            <a:ext cx="0" cy="609600"/>
          </a:xfrm>
          <a:prstGeom prst="line">
            <a:avLst/>
          </a:prstGeom>
          <a:ln w="63119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048000" y="1981200"/>
            <a:ext cx="609600" cy="0"/>
          </a:xfrm>
          <a:prstGeom prst="line">
            <a:avLst/>
          </a:prstGeom>
          <a:ln w="63119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29000" y="14478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29000" y="20574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E67C8"/>
                </a:solidFill>
              </a:rPr>
              <a:t>Y</a:t>
            </a: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4953000" y="1981200"/>
            <a:ext cx="762000" cy="45719"/>
          </a:xfrm>
          <a:prstGeom prst="rightArrow">
            <a:avLst/>
          </a:prstGeom>
          <a:ln w="54483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096000" y="1143000"/>
            <a:ext cx="208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Basis change to r, </a:t>
            </a:r>
            <a:r>
              <a:rPr lang="en-US" dirty="0"/>
              <a:t>l</a:t>
            </a:r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867400" y="1676400"/>
            <a:ext cx="1420812" cy="603175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391400" y="1676400"/>
            <a:ext cx="1413933" cy="578427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304800" y="3048000"/>
            <a:ext cx="3200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b="0" kern="120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Stokes (</a:t>
            </a:r>
            <a:r>
              <a:rPr lang="en-US" sz="2800" dirty="0" err="1" smtClean="0"/>
              <a:t>x,y</a:t>
            </a:r>
            <a:r>
              <a:rPr lang="en-US" sz="2800" dirty="0" smtClean="0"/>
              <a:t> basis)</a:t>
            </a:r>
            <a:endParaRPr lang="en-US" sz="2800" dirty="0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724400" y="3048000"/>
            <a:ext cx="3200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b="0" kern="120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Stokes (</a:t>
            </a:r>
            <a:r>
              <a:rPr lang="en-US" sz="2800" dirty="0" err="1"/>
              <a:t>r</a:t>
            </a:r>
            <a:r>
              <a:rPr lang="en-US" sz="2800" dirty="0" err="1" smtClean="0"/>
              <a:t>,l</a:t>
            </a:r>
            <a:r>
              <a:rPr lang="en-US" sz="2800" dirty="0" smtClean="0"/>
              <a:t> basis)</a:t>
            </a:r>
            <a:endParaRPr lang="en-US" sz="2800" dirty="0"/>
          </a:p>
        </p:txBody>
      </p: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81000" y="3743387"/>
            <a:ext cx="2895600" cy="295213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81000" y="4137758"/>
            <a:ext cx="2895600" cy="290797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81000" y="4610500"/>
            <a:ext cx="2971800" cy="250257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81000" y="5008984"/>
            <a:ext cx="3048000" cy="248816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430838" y="3772356"/>
            <a:ext cx="1524000" cy="342717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430838" y="4191000"/>
            <a:ext cx="1798637" cy="298615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430838" y="4648200"/>
            <a:ext cx="1808162" cy="269969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430838" y="5029200"/>
            <a:ext cx="1524000" cy="325582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>
          <a:xfrm rot="7679264">
            <a:off x="2371470" y="2683720"/>
            <a:ext cx="838200" cy="45719"/>
          </a:xfrm>
          <a:prstGeom prst="rightArrow">
            <a:avLst/>
          </a:prstGeom>
          <a:ln w="54483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 rot="6697106">
            <a:off x="6791070" y="2607521"/>
            <a:ext cx="838200" cy="45719"/>
          </a:xfrm>
          <a:prstGeom prst="rightArrow">
            <a:avLst/>
          </a:prstGeom>
          <a:ln w="54483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ontent Placeholder 2"/>
          <p:cNvSpPr>
            <a:spLocks noGrp="1"/>
          </p:cNvSpPr>
          <p:nvPr>
            <p:ph idx="1"/>
          </p:nvPr>
        </p:nvSpPr>
        <p:spPr>
          <a:xfrm>
            <a:off x="949315" y="5473675"/>
            <a:ext cx="6567488" cy="1154144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marL="0" indent="0">
              <a:buClr>
                <a:schemeClr val="accent4">
                  <a:lumMod val="50000"/>
                </a:schemeClr>
              </a:buClr>
              <a:buNone/>
            </a:pPr>
            <a:r>
              <a:rPr lang="en-US" dirty="0" smtClean="0">
                <a:solidFill>
                  <a:srgbClr val="FFFF00"/>
                </a:solidFill>
              </a:rPr>
              <a:t>Analysis follows IAU convention:  X=</a:t>
            </a:r>
            <a:r>
              <a:rPr lang="en-US" dirty="0" smtClean="0">
                <a:solidFill>
                  <a:srgbClr val="FFFF00"/>
                </a:solidFill>
                <a:latin typeface="Helvetica"/>
                <a:cs typeface="Helvetica"/>
              </a:rPr>
              <a:t>pol 0</a:t>
            </a:r>
          </a:p>
          <a:p>
            <a:pPr marL="0" indent="0">
              <a:buClr>
                <a:schemeClr val="accent4">
                  <a:lumMod val="50000"/>
                </a:schemeClr>
              </a:buClr>
              <a:buNone/>
            </a:pPr>
            <a:r>
              <a:rPr lang="en-US" dirty="0">
                <a:solidFill>
                  <a:srgbClr val="FFFF00"/>
                </a:solidFill>
                <a:latin typeface="Helvetica"/>
                <a:cs typeface="Helvetica"/>
              </a:rPr>
              <a:t>	</a:t>
            </a:r>
            <a:r>
              <a:rPr lang="en-US" dirty="0" smtClean="0">
                <a:solidFill>
                  <a:srgbClr val="FFFF00"/>
                </a:solidFill>
                <a:latin typeface="Helvetica"/>
                <a:cs typeface="Helvetica"/>
              </a:rPr>
              <a:t>				Y=pol 1</a:t>
            </a:r>
          </a:p>
          <a:p>
            <a:pPr marL="0" indent="0">
              <a:buClr>
                <a:schemeClr val="accent4">
                  <a:lumMod val="50000"/>
                </a:schemeClr>
              </a:buClr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25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Basis Comparisons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 descr="StokesCompar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7544" t="9055" r="8769" b="4357"/>
          <a:stretch/>
        </p:blipFill>
        <p:spPr>
          <a:xfrm>
            <a:off x="154722" y="1224931"/>
            <a:ext cx="8835235" cy="506161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406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Analysis Challenges: Headroom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 descr="Jupiter_055997_fulle_2s_10kHz_difLR_Tun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8160" t="2792" r="12413" b="3806"/>
          <a:stretch/>
        </p:blipFill>
        <p:spPr>
          <a:xfrm>
            <a:off x="0" y="1282449"/>
            <a:ext cx="9018214" cy="5341936"/>
          </a:xfrm>
          <a:prstGeom prst="rect">
            <a:avLst/>
          </a:prstGeom>
        </p:spPr>
      </p:pic>
      <p:pic>
        <p:nvPicPr>
          <p:cNvPr id="8" name="Picture 7" descr="Jupiter_055997_fulle_2s_10kHz_difLR_Tune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8530" t="-1448" r="15185" b="7530"/>
          <a:stretch/>
        </p:blipFill>
        <p:spPr>
          <a:xfrm>
            <a:off x="38682" y="1205589"/>
            <a:ext cx="8980412" cy="556934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406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Analysis Challenges: Headroom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Picture 2" descr="Jupiter_055996_fulle_2s_10kHz_difLR_Tun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7615" t="1631" r="16313" b="3470"/>
          <a:stretch/>
        </p:blipFill>
        <p:spPr>
          <a:xfrm>
            <a:off x="64469" y="1257168"/>
            <a:ext cx="8735432" cy="5489154"/>
          </a:xfrm>
          <a:prstGeom prst="rect">
            <a:avLst/>
          </a:prstGeom>
        </p:spPr>
      </p:pic>
      <p:pic>
        <p:nvPicPr>
          <p:cNvPr id="4" name="Picture 3" descr="Jupiter_055996_fulle_2s_10kHz_difLR_Tune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7967" t="3589" r="12224" b="1511"/>
          <a:stretch/>
        </p:blipFill>
        <p:spPr>
          <a:xfrm>
            <a:off x="51575" y="1340976"/>
            <a:ext cx="8740131" cy="523496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8062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82880"/>
            <a:ext cx="9096455" cy="964687"/>
          </a:xfrm>
        </p:spPr>
        <p:txBody>
          <a:bodyPr>
            <a:noAutofit/>
          </a:bodyPr>
          <a:lstStyle/>
          <a:p>
            <a:r>
              <a:rPr lang="en-US" sz="2800" dirty="0" smtClean="0"/>
              <a:t>Analysis Challenges: </a:t>
            </a:r>
            <a:br>
              <a:rPr lang="en-US" sz="2800" dirty="0" smtClean="0"/>
            </a:br>
            <a:r>
              <a:rPr lang="en-US" sz="2800" dirty="0" smtClean="0"/>
              <a:t>Time-Variable Instrument Response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773" t="5734" r="7183" b="5921"/>
          <a:stretch/>
        </p:blipFill>
        <p:spPr>
          <a:xfrm>
            <a:off x="923042" y="1217602"/>
            <a:ext cx="3463959" cy="2533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091" t="5440" r="7471" b="6253"/>
          <a:stretch/>
        </p:blipFill>
        <p:spPr>
          <a:xfrm>
            <a:off x="4837957" y="1230693"/>
            <a:ext cx="3433514" cy="2526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2055" t="1908" r="7039" b="5851"/>
          <a:stretch/>
        </p:blipFill>
        <p:spPr>
          <a:xfrm>
            <a:off x="935191" y="3897576"/>
            <a:ext cx="3234789" cy="277958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752850" y="1361617"/>
            <a:ext cx="4039268" cy="4785298"/>
            <a:chOff x="4752850" y="1341978"/>
            <a:chExt cx="4039268" cy="4785298"/>
          </a:xfrm>
        </p:grpSpPr>
        <p:pic>
          <p:nvPicPr>
            <p:cNvPr id="13" name="Picture 12" descr="t1260-1290Simple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49830" t="6237" r="9146" b="3763"/>
            <a:stretch/>
          </p:blipFill>
          <p:spPr>
            <a:xfrm>
              <a:off x="4752850" y="1341978"/>
              <a:ext cx="4039268" cy="478529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898510" y="3770631"/>
              <a:ext cx="191252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Simple </a:t>
              </a:r>
              <a:r>
                <a:rPr lang="en-US" dirty="0" err="1" smtClean="0">
                  <a:solidFill>
                    <a:srgbClr val="000000"/>
                  </a:solidFill>
                </a:rPr>
                <a:t>bandpass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36824" y="1361618"/>
            <a:ext cx="4046970" cy="4772206"/>
            <a:chOff x="556464" y="1361618"/>
            <a:chExt cx="4046970" cy="4772206"/>
          </a:xfrm>
        </p:grpSpPr>
        <p:pic>
          <p:nvPicPr>
            <p:cNvPr id="14" name="Picture 13" descr="t1260-1290Match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50045" t="5955" r="7786" b="2917"/>
            <a:stretch/>
          </p:blipFill>
          <p:spPr>
            <a:xfrm>
              <a:off x="556464" y="1361618"/>
              <a:ext cx="4046970" cy="477220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81364" y="3824838"/>
              <a:ext cx="263061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Time-variable </a:t>
              </a:r>
              <a:r>
                <a:rPr lang="en-US" dirty="0" err="1" smtClean="0">
                  <a:solidFill>
                    <a:srgbClr val="000000"/>
                  </a:solidFill>
                </a:rPr>
                <a:t>bandpass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7220" t="6301" r="4881" b="5978"/>
          <a:stretch/>
        </p:blipFill>
        <p:spPr>
          <a:xfrm>
            <a:off x="1270045" y="1105482"/>
            <a:ext cx="6926331" cy="568296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1582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dirty="0" smtClean="0"/>
              <a:t>Characterize LWA-1 Polarization </a:t>
            </a:r>
            <a:r>
              <a:rPr lang="en-US" dirty="0"/>
              <a:t>P</a:t>
            </a:r>
            <a:r>
              <a:rPr lang="en-US" dirty="0" smtClean="0"/>
              <a:t>roperties</a:t>
            </a:r>
          </a:p>
          <a:p>
            <a:pPr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dirty="0" smtClean="0"/>
              <a:t>Develop Software and Analysis Techniques</a:t>
            </a:r>
          </a:p>
          <a:p>
            <a:pPr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dirty="0" smtClean="0"/>
              <a:t>Study Fine Temporal Structure and Spectral Structure of Jovian Bursts</a:t>
            </a:r>
          </a:p>
          <a:p>
            <a:pPr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dirty="0" smtClean="0"/>
              <a:t>Set the ground work for future initiatives</a:t>
            </a:r>
          </a:p>
          <a:p>
            <a:pPr lvl="1">
              <a:buClr>
                <a:schemeClr val="accent5"/>
              </a:buClr>
            </a:pPr>
            <a:r>
              <a:rPr lang="en-US" dirty="0" smtClean="0"/>
              <a:t>Searches for extra-solar “</a:t>
            </a:r>
            <a:r>
              <a:rPr lang="en-US" dirty="0" err="1" smtClean="0"/>
              <a:t>Jupiters</a:t>
            </a:r>
            <a:r>
              <a:rPr lang="en-US" dirty="0" smtClean="0"/>
              <a:t>” (Hartman project)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58787" y="4816451"/>
            <a:ext cx="8229600" cy="135891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Courier New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Analysis software developed in python building on LSL package.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25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alphaModFix amt="60000"/>
          </a:blip>
          <a:srcRect l="12333" t="10340" r="25533" b="973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82880"/>
            <a:ext cx="9096455" cy="964687"/>
          </a:xfrm>
        </p:spPr>
        <p:txBody>
          <a:bodyPr>
            <a:no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6958" y="1212037"/>
            <a:ext cx="8638731" cy="35793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75000"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5545" y="1263613"/>
            <a:ext cx="8485910" cy="345847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75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Many commissioning </a:t>
            </a:r>
            <a:r>
              <a:rPr lang="en-US" sz="2400" dirty="0" smtClean="0"/>
              <a:t>issues impacted the data quality, only some of which could be corrected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75000"/>
              <a:buFont typeface="Arial"/>
              <a:buChar char="•"/>
              <a:tabLst/>
              <a:defRPr/>
            </a:pPr>
            <a:r>
              <a:rPr lang="en-US" sz="2400" dirty="0" smtClean="0"/>
              <a:t>Data volumes are very large requiring long times for processing and massive amounts of storage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75000"/>
              <a:buFont typeface="Arial"/>
              <a:buChar char="•"/>
              <a:tabLst/>
              <a:defRPr/>
            </a:pPr>
            <a:endParaRPr lang="en-US" sz="2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75000"/>
              <a:buFont typeface="Arial"/>
              <a:buChar char="•"/>
              <a:tabLst/>
              <a:defRPr/>
            </a:pPr>
            <a:r>
              <a:rPr lang="en-US" sz="2400" dirty="0" smtClean="0"/>
              <a:t>Jovian </a:t>
            </a:r>
            <a:r>
              <a:rPr lang="en-US" sz="2400" dirty="0" err="1" smtClean="0"/>
              <a:t>decametric</a:t>
            </a:r>
            <a:r>
              <a:rPr lang="en-US" sz="2400" dirty="0" smtClean="0"/>
              <a:t> emission polarization properties were studied as a function of time and frequency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75000"/>
              <a:buFont typeface="Arial"/>
              <a:buChar char="•"/>
              <a:tabLst/>
              <a:defRPr/>
            </a:pPr>
            <a:r>
              <a:rPr lang="en-US" sz="2400" dirty="0" smtClean="0"/>
              <a:t>Fine temporal and spectral analysis of the emission yielded interesting results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75000"/>
              <a:buFont typeface="Arial"/>
              <a:buChar char="•"/>
              <a:tabLst/>
              <a:defRPr/>
            </a:pPr>
            <a:endParaRPr lang="en-US" sz="2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75000"/>
              <a:buFont typeface="Arial"/>
              <a:buChar char="•"/>
              <a:tabLst/>
              <a:defRPr/>
            </a:pPr>
            <a:r>
              <a:rPr lang="en-US" sz="2400" dirty="0" smtClean="0"/>
              <a:t>Stay tuned for more results!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75000"/>
              <a:buFont typeface="Arial"/>
              <a:buChar char="•"/>
              <a:tabLst/>
              <a:defRPr/>
            </a:pPr>
            <a:endParaRPr lang="en-US" sz="2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75000"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628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Emission Mechanism: </a:t>
            </a:r>
            <a:br>
              <a:rPr lang="en-US" dirty="0" smtClean="0"/>
            </a:br>
            <a:r>
              <a:rPr lang="en-US" dirty="0" smtClean="0"/>
              <a:t>Cyclotron Maser Instability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 descr="Screen Shot 2012-07-18 at 1.28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632325" y="1981200"/>
            <a:ext cx="4473575" cy="2328021"/>
          </a:xfrm>
          <a:prstGeom prst="rect">
            <a:avLst/>
          </a:prstGeom>
        </p:spPr>
      </p:pic>
      <p:pic>
        <p:nvPicPr>
          <p:cNvPr id="8" name="Picture 7" descr="Screen Shot 2012-07-18 at 1.28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4800" y="1752600"/>
            <a:ext cx="4184650" cy="26543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84017" y="4832927"/>
            <a:ext cx="8663709" cy="1459346"/>
          </a:xfrm>
        </p:spPr>
        <p:txBody>
          <a:bodyPr>
            <a:normAutofit fontScale="77500" lnSpcReduction="20000"/>
          </a:bodyPr>
          <a:lstStyle/>
          <a:p>
            <a:pPr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dirty="0" err="1" smtClean="0"/>
              <a:t>keV</a:t>
            </a:r>
            <a:r>
              <a:rPr lang="en-US" dirty="0" smtClean="0"/>
              <a:t> electrons in Io torus are accelerated and spiral toward Jupiter</a:t>
            </a:r>
          </a:p>
          <a:p>
            <a:pPr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dirty="0" smtClean="0"/>
              <a:t>Depending on the electron pitch angle some will hit the upper atmosphere to create a hot spot while others will be reflected at a mirror point in the Jovian atmosphere.</a:t>
            </a:r>
          </a:p>
          <a:p>
            <a:pPr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dirty="0" smtClean="0"/>
              <a:t>The reflected electrons will be beamed in a hollow cone of intense emission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009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Jupiter Source Regions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676237" y="1323109"/>
            <a:ext cx="2857500" cy="2984500"/>
            <a:chOff x="228600" y="1524000"/>
            <a:chExt cx="2857500" cy="2984500"/>
          </a:xfrm>
        </p:grpSpPr>
        <p:pic>
          <p:nvPicPr>
            <p:cNvPr id="9" name="Picture 8" descr="2008ja013669-o02.gi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r="60526"/>
            <a:stretch/>
          </p:blipFill>
          <p:spPr>
            <a:xfrm>
              <a:off x="228600" y="1524000"/>
              <a:ext cx="2857500" cy="29845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38400" y="1752600"/>
              <a:ext cx="33953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9600" y="2057400"/>
              <a:ext cx="33558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9600" y="3733800"/>
              <a:ext cx="357565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14600" y="3733800"/>
              <a:ext cx="33288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59176" y="4466648"/>
            <a:ext cx="5791262" cy="1936749"/>
            <a:chOff x="1259176" y="4466648"/>
            <a:chExt cx="5791262" cy="1936749"/>
          </a:xfrm>
        </p:grpSpPr>
        <p:pic>
          <p:nvPicPr>
            <p:cNvPr id="24" name="Picture 23" descr="Screen Shot 2012-07-18 at 3.43.00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1259176" y="4466648"/>
              <a:ext cx="5791262" cy="193674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327727" y="4987636"/>
              <a:ext cx="5657273" cy="207819"/>
            </a:xfrm>
            <a:prstGeom prst="rect">
              <a:avLst/>
            </a:prstGeom>
            <a:solidFill>
              <a:srgbClr val="FFFF00">
                <a:alpha val="1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306945" y="5890491"/>
              <a:ext cx="5657273" cy="207819"/>
            </a:xfrm>
            <a:prstGeom prst="rect">
              <a:avLst/>
            </a:prstGeom>
            <a:solidFill>
              <a:srgbClr val="FFFF00">
                <a:alpha val="1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25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378" y="1115982"/>
            <a:ext cx="6567488" cy="804863"/>
          </a:xfrm>
        </p:spPr>
        <p:txBody>
          <a:bodyPr>
            <a:normAutofit/>
          </a:bodyPr>
          <a:lstStyle/>
          <a:p>
            <a:pPr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dirty="0" smtClean="0"/>
              <a:t>Target Jupiter during predicted burst times </a:t>
            </a:r>
          </a:p>
          <a:p>
            <a:pPr marL="0" indent="0">
              <a:buClr>
                <a:schemeClr val="accent4">
                  <a:lumMod val="50000"/>
                </a:schemeClr>
              </a:buCl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8" descr="Screen Shot 2012-07-19 at 10.27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484937" y="4028516"/>
            <a:ext cx="2428875" cy="2453245"/>
          </a:xfrm>
          <a:prstGeom prst="rect">
            <a:avLst/>
          </a:prstGeom>
        </p:spPr>
      </p:pic>
      <p:pic>
        <p:nvPicPr>
          <p:cNvPr id="10" name="Picture 9" descr="Screen Shot 2012-07-19 at 10.26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477000" y="1579563"/>
            <a:ext cx="2436812" cy="2436812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7153" y="5038695"/>
            <a:ext cx="6208722" cy="10573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Courier New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dirty="0" smtClean="0"/>
              <a:t>Cover 10 – 34 MHz region with 2 tunings</a:t>
            </a:r>
          </a:p>
          <a:p>
            <a:pPr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dirty="0" smtClean="0"/>
              <a:t>Off-beam for </a:t>
            </a:r>
            <a:r>
              <a:rPr lang="en-US" dirty="0" err="1" smtClean="0"/>
              <a:t>bandpassing</a:t>
            </a:r>
            <a:r>
              <a:rPr lang="en-US" dirty="0" smtClean="0"/>
              <a:t> and RFI anti-coincidence (NCP, </a:t>
            </a:r>
            <a:r>
              <a:rPr lang="en-US" dirty="0" err="1" smtClean="0"/>
              <a:t>Cas</a:t>
            </a:r>
            <a:r>
              <a:rPr lang="en-US" dirty="0" smtClean="0"/>
              <a:t> A, Sun, M1)</a:t>
            </a:r>
          </a:p>
          <a:p>
            <a:pPr marL="0" indent="0">
              <a:buClr>
                <a:schemeClr val="accent4">
                  <a:lumMod val="50000"/>
                </a:schemeClr>
              </a:buClr>
              <a:buFont typeface="Courier New" pitchFamily="49" charset="0"/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42125" y="1166813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Io-B: 055997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912804" y="1690687"/>
            <a:ext cx="4718658" cy="3111501"/>
            <a:chOff x="912804" y="1690687"/>
            <a:chExt cx="4718658" cy="3111501"/>
          </a:xfrm>
        </p:grpSpPr>
        <p:pic>
          <p:nvPicPr>
            <p:cNvPr id="8" name="Picture 7" descr="Screen Shot 2012-07-19 at 10.23.21 A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265" t="5213" r="-1"/>
            <a:stretch/>
          </p:blipFill>
          <p:spPr>
            <a:xfrm>
              <a:off x="912804" y="1690687"/>
              <a:ext cx="4718658" cy="311150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35545" y="3336636"/>
              <a:ext cx="636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Io-B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42309" y="2138218"/>
              <a:ext cx="640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Io-A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27399" y="2126672"/>
              <a:ext cx="6335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Io-C</a:t>
              </a:r>
              <a:endParaRPr lang="en-US" dirty="0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25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Observing Spreadsheet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 descr="Screen Shot 2012-07-24 at 2.12.55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8586"/>
          <a:stretch>
            <a:fillRect/>
          </a:stretch>
        </p:blipFill>
        <p:spPr>
          <a:xfrm>
            <a:off x="23121" y="1427162"/>
            <a:ext cx="8358909" cy="232155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82565" y="3989357"/>
            <a:ext cx="8059748" cy="804863"/>
          </a:xfrm>
        </p:spPr>
        <p:txBody>
          <a:bodyPr>
            <a:normAutofit/>
          </a:bodyPr>
          <a:lstStyle/>
          <a:p>
            <a:pPr>
              <a:buClr>
                <a:schemeClr val="accent4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dirty="0" smtClean="0"/>
              <a:t>Total on-Jupiter for LC001 = 22 h (+3h archive)</a:t>
            </a:r>
          </a:p>
          <a:p>
            <a:pPr marL="0" indent="0">
              <a:buClr>
                <a:schemeClr val="accent4">
                  <a:lumMod val="50000"/>
                </a:schemeClr>
              </a:buCl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55593" y="2674938"/>
            <a:ext cx="8880589" cy="437667"/>
            <a:chOff x="55593" y="2674938"/>
            <a:chExt cx="8880589" cy="437667"/>
          </a:xfrm>
        </p:grpSpPr>
        <p:grpSp>
          <p:nvGrpSpPr>
            <p:cNvPr id="17" name="Group 16"/>
            <p:cNvGrpSpPr/>
            <p:nvPr/>
          </p:nvGrpSpPr>
          <p:grpSpPr>
            <a:xfrm>
              <a:off x="55593" y="2674938"/>
              <a:ext cx="8326437" cy="437667"/>
              <a:chOff x="817563" y="2674938"/>
              <a:chExt cx="8326437" cy="437667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817563" y="2674938"/>
                <a:ext cx="8326437" cy="253515"/>
              </a:xfrm>
              <a:prstGeom prst="rect">
                <a:avLst/>
              </a:prstGeom>
              <a:noFill/>
              <a:ln w="29083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817563" y="2921001"/>
                <a:ext cx="8326437" cy="191604"/>
              </a:xfrm>
              <a:prstGeom prst="rect">
                <a:avLst/>
              </a:prstGeom>
              <a:noFill/>
              <a:ln w="29083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3" name="Straight Arrow Connector 22"/>
            <p:cNvCxnSpPr/>
            <p:nvPr/>
          </p:nvCxnSpPr>
          <p:spPr>
            <a:xfrm rot="10800000">
              <a:off x="8474364" y="2874817"/>
              <a:ext cx="461818" cy="23092"/>
            </a:xfrm>
            <a:prstGeom prst="straightConnector1">
              <a:avLst/>
            </a:prstGeom>
            <a:ln w="504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49096" y="1660526"/>
            <a:ext cx="8877850" cy="443442"/>
            <a:chOff x="49096" y="1660526"/>
            <a:chExt cx="8877850" cy="443442"/>
          </a:xfrm>
        </p:grpSpPr>
        <p:grpSp>
          <p:nvGrpSpPr>
            <p:cNvPr id="18" name="Group 17"/>
            <p:cNvGrpSpPr/>
            <p:nvPr/>
          </p:nvGrpSpPr>
          <p:grpSpPr>
            <a:xfrm>
              <a:off x="49096" y="1660526"/>
              <a:ext cx="8332934" cy="443442"/>
              <a:chOff x="811066" y="1660526"/>
              <a:chExt cx="8332934" cy="443442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817563" y="1660526"/>
                <a:ext cx="8326437" cy="133350"/>
              </a:xfrm>
              <a:prstGeom prst="rect">
                <a:avLst/>
              </a:prstGeom>
              <a:noFill/>
              <a:ln w="29083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811066" y="1789113"/>
                <a:ext cx="8326437" cy="123825"/>
              </a:xfrm>
              <a:prstGeom prst="rect">
                <a:avLst/>
              </a:prstGeom>
              <a:noFill/>
              <a:ln w="29083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817563" y="1909234"/>
                <a:ext cx="8326437" cy="194734"/>
              </a:xfrm>
              <a:prstGeom prst="rect">
                <a:avLst/>
              </a:prstGeom>
              <a:noFill/>
              <a:ln w="29083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>
            <a:xfrm rot="10800000">
              <a:off x="8465128" y="1826490"/>
              <a:ext cx="461818" cy="23092"/>
            </a:xfrm>
            <a:prstGeom prst="straightConnector1">
              <a:avLst/>
            </a:prstGeom>
            <a:ln w="504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44048" y="3311526"/>
            <a:ext cx="8894443" cy="419099"/>
            <a:chOff x="44048" y="3311526"/>
            <a:chExt cx="8894443" cy="419099"/>
          </a:xfrm>
        </p:grpSpPr>
        <p:grpSp>
          <p:nvGrpSpPr>
            <p:cNvPr id="20" name="Group 19"/>
            <p:cNvGrpSpPr/>
            <p:nvPr/>
          </p:nvGrpSpPr>
          <p:grpSpPr>
            <a:xfrm>
              <a:off x="44048" y="3311526"/>
              <a:ext cx="8326437" cy="419099"/>
              <a:chOff x="817563" y="3311526"/>
              <a:chExt cx="8326437" cy="419099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817563" y="3517901"/>
                <a:ext cx="8326437" cy="212724"/>
              </a:xfrm>
              <a:prstGeom prst="rect">
                <a:avLst/>
              </a:prstGeom>
              <a:noFill/>
              <a:ln w="29083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817563" y="3311526"/>
                <a:ext cx="8326437" cy="191604"/>
              </a:xfrm>
              <a:prstGeom prst="rect">
                <a:avLst/>
              </a:prstGeom>
              <a:noFill/>
              <a:ln w="29083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9" name="Straight Arrow Connector 28"/>
            <p:cNvCxnSpPr/>
            <p:nvPr/>
          </p:nvCxnSpPr>
          <p:spPr>
            <a:xfrm rot="10800000">
              <a:off x="8476673" y="3489036"/>
              <a:ext cx="461818" cy="23092"/>
            </a:xfrm>
            <a:prstGeom prst="straightConnector1">
              <a:avLst/>
            </a:prstGeom>
            <a:ln w="504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629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82880"/>
            <a:ext cx="9096455" cy="964687"/>
          </a:xfrm>
        </p:spPr>
        <p:txBody>
          <a:bodyPr>
            <a:noAutofit/>
          </a:bodyPr>
          <a:lstStyle/>
          <a:p>
            <a:r>
              <a:rPr lang="en-US" dirty="0" err="1" smtClean="0"/>
              <a:t>Bandpass</a:t>
            </a:r>
            <a:r>
              <a:rPr lang="en-US" dirty="0" smtClean="0"/>
              <a:t> Tests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08133"/>
            <a:ext cx="9144000" cy="164398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75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Initial analysis on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Io-A event with both tunings to BP</a:t>
            </a:r>
          </a:p>
          <a:p>
            <a:pPr marL="800100" lvl="1" indent="-342900">
              <a:spcBef>
                <a:spcPct val="20000"/>
              </a:spcBef>
              <a:buClr>
                <a:schemeClr val="accent4">
                  <a:lumMod val="50000"/>
                </a:schemeClr>
              </a:buClr>
              <a:buSzPct val="75000"/>
              <a:buFont typeface="Arial"/>
              <a:buChar char="•"/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Short to long median averages and compared R and L to determine </a:t>
            </a:r>
            <a:r>
              <a:rPr lang="en-US" sz="2400" dirty="0" err="1" smtClean="0">
                <a:solidFill>
                  <a:schemeClr val="tx2"/>
                </a:solidFill>
              </a:rPr>
              <a:t>Δt</a:t>
            </a:r>
            <a:r>
              <a:rPr lang="en-US" sz="2400" dirty="0" smtClean="0">
                <a:solidFill>
                  <a:schemeClr val="tx2"/>
                </a:solidFill>
              </a:rPr>
              <a:t>=5 minutes is good choice</a:t>
            </a:r>
          </a:p>
          <a:p>
            <a:pPr marL="800100" lvl="1" indent="-342900">
              <a:spcBef>
                <a:spcPct val="20000"/>
              </a:spcBef>
              <a:buClr>
                <a:schemeClr val="accent4">
                  <a:lumMod val="50000"/>
                </a:schemeClr>
              </a:buClr>
              <a:buSzPct val="75000"/>
              <a:buFont typeface="Arial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Compared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and off Jupiter to find off-Jupiter is better (preserves ambient non-burst emission)</a:t>
            </a:r>
          </a:p>
          <a:p>
            <a:pPr marL="800100" lvl="1" indent="-342900">
              <a:spcBef>
                <a:spcPct val="20000"/>
              </a:spcBef>
              <a:buClr>
                <a:schemeClr val="accent4">
                  <a:lumMod val="50000"/>
                </a:schemeClr>
              </a:buClr>
              <a:buSzPct val="75000"/>
              <a:buFont typeface="Arial"/>
              <a:buChar char="•"/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BP comparisons as a function of time show R and L track each other well but do have a time-variable shape</a:t>
            </a:r>
          </a:p>
          <a:p>
            <a:pPr marL="800100" lvl="1" indent="-342900">
              <a:spcBef>
                <a:spcPct val="20000"/>
              </a:spcBef>
              <a:buClr>
                <a:schemeClr val="accent4">
                  <a:lumMod val="50000"/>
                </a:schemeClr>
              </a:buClr>
              <a:buSzPct val="75000"/>
              <a:buFont typeface="Wingdings" charset="2"/>
              <a:buChar char="Ø"/>
              <a:defRPr/>
            </a:pPr>
            <a:r>
              <a:rPr kumimoji="0" lang="en-US" sz="2900" b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BP with off-beam at same</a:t>
            </a:r>
            <a:r>
              <a:rPr kumimoji="0" lang="en-US" sz="2900" b="0" u="sng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time as burst regions being studied in R and L separately</a:t>
            </a:r>
            <a:endParaRPr kumimoji="0" lang="en-US" sz="2900" b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0-300MR_J_0-300MR_O_b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969" t="5023" r="8045" b="2223"/>
          <a:stretch/>
        </p:blipFill>
        <p:spPr>
          <a:xfrm>
            <a:off x="288052" y="2923306"/>
            <a:ext cx="4292522" cy="341058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74291" y="2910214"/>
            <a:ext cx="4210417" cy="3423681"/>
            <a:chOff x="4674291" y="2644679"/>
            <a:chExt cx="4210417" cy="342368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5904" t="5442" r="8479" b="2542"/>
            <a:stretch/>
          </p:blipFill>
          <p:spPr>
            <a:xfrm>
              <a:off x="4674291" y="2657772"/>
              <a:ext cx="4210417" cy="341058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852683" y="2644679"/>
              <a:ext cx="2554455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Difference (0-300s)-(2700-3000s)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8259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Io-B: 055997 (03/11/12)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LWA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46A6-7F7A-422F-833C-8B0379B8AF6D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0" y="1270030"/>
            <a:ext cx="9081260" cy="5380151"/>
            <a:chOff x="0" y="1270030"/>
            <a:chExt cx="9081260" cy="5380151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1270030"/>
              <a:ext cx="9081260" cy="5380151"/>
              <a:chOff x="0" y="1270030"/>
              <a:chExt cx="9081260" cy="5380151"/>
            </a:xfrm>
          </p:grpSpPr>
          <p:pic>
            <p:nvPicPr>
              <p:cNvPr id="8" name="Picture 7" descr="055997_Jupiter_full_difXY_Tune1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 l="8073" t="2103" r="12153" b="4323"/>
              <a:stretch/>
            </p:blipFill>
            <p:spPr>
              <a:xfrm>
                <a:off x="0" y="1270030"/>
                <a:ext cx="9081260" cy="5365750"/>
              </a:xfrm>
              <a:prstGeom prst="rect">
                <a:avLst/>
              </a:prstGeom>
            </p:spPr>
          </p:pic>
          <p:pic>
            <p:nvPicPr>
              <p:cNvPr id="7" name="Picture 6" descr="Jupiter_055997_fulle_2s_10kHz_difLR_Tune2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 l="8160" t="2792" r="87457" b="3806"/>
              <a:stretch/>
            </p:blipFill>
            <p:spPr>
              <a:xfrm>
                <a:off x="0" y="1308245"/>
                <a:ext cx="497669" cy="5341936"/>
              </a:xfrm>
              <a:prstGeom prst="rect">
                <a:avLst/>
              </a:prstGeom>
            </p:spPr>
          </p:pic>
        </p:grpSp>
        <p:pic>
          <p:nvPicPr>
            <p:cNvPr id="12" name="Picture 11" descr="Jupiter_055997_fulle_2s_10kHz_difLR_Tune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35188" t="6773" r="57592" b="90603"/>
            <a:stretch/>
          </p:blipFill>
          <p:spPr>
            <a:xfrm>
              <a:off x="3094186" y="1535545"/>
              <a:ext cx="819728" cy="150091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566254" y="217087"/>
            <a:ext cx="8081261" cy="6309238"/>
            <a:chOff x="566254" y="217087"/>
            <a:chExt cx="8081261" cy="6309238"/>
          </a:xfrm>
        </p:grpSpPr>
        <p:pic>
          <p:nvPicPr>
            <p:cNvPr id="9" name="Picture 8" descr="055997_Jupiter_full_difXY_Tune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40366" t="10093" r="45070" b="67334"/>
            <a:stretch/>
          </p:blipFill>
          <p:spPr>
            <a:xfrm>
              <a:off x="566254" y="217087"/>
              <a:ext cx="8081261" cy="630923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686834" y="5189838"/>
              <a:ext cx="2248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Ionosphere-induced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Faraday Lanes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629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catur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10379</TotalTime>
  <Words>1237</Words>
  <Application>Microsoft Macintosh PowerPoint</Application>
  <PresentationFormat>On-screen Show (4:3)</PresentationFormat>
  <Paragraphs>184</Paragraphs>
  <Slides>30</Slides>
  <Notes>3</Notes>
  <HiddenSlides>1</HiddenSlides>
  <MMClips>2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Decatur</vt:lpstr>
      <vt:lpstr>Jovian Emission with LWA1</vt:lpstr>
      <vt:lpstr>Project Collaborators</vt:lpstr>
      <vt:lpstr>Science Goals</vt:lpstr>
      <vt:lpstr>Emission Mechanism:  Cyclotron Maser Instability</vt:lpstr>
      <vt:lpstr>Jupiter Source Regions</vt:lpstr>
      <vt:lpstr>Observations</vt:lpstr>
      <vt:lpstr>Observing Spreadsheet</vt:lpstr>
      <vt:lpstr>Bandpass Tests</vt:lpstr>
      <vt:lpstr>Io-B: 055997 (03/11/12)</vt:lpstr>
      <vt:lpstr>Io-B: 055997</vt:lpstr>
      <vt:lpstr>Io-B: 8s pre-burst</vt:lpstr>
      <vt:lpstr>Io-B: S-Bursts</vt:lpstr>
      <vt:lpstr>Io-B: S-Bursts</vt:lpstr>
      <vt:lpstr>Io-B: S-Burst/NB Interaction</vt:lpstr>
      <vt:lpstr>Io-B: Circular Polarization Ratio </vt:lpstr>
      <vt:lpstr>Io-B: Circular Polarization Ratio </vt:lpstr>
      <vt:lpstr>Io-B: V/I Noise Characteristics</vt:lpstr>
      <vt:lpstr>Io-C: 055996 (03/10/12)</vt:lpstr>
      <vt:lpstr>Modulation Lanes</vt:lpstr>
      <vt:lpstr>Io-C: Modulation Lanes!</vt:lpstr>
      <vt:lpstr>Io-C: Modulation Lanes</vt:lpstr>
      <vt:lpstr>Io-C: Polarization Ratio</vt:lpstr>
      <vt:lpstr>Io-C: Polarization Ratio</vt:lpstr>
      <vt:lpstr>Io-B vs Io-C: Polarization Ratio</vt:lpstr>
      <vt:lpstr>Measurements</vt:lpstr>
      <vt:lpstr>Basis Comparisons</vt:lpstr>
      <vt:lpstr>Analysis Challenges: Headroom</vt:lpstr>
      <vt:lpstr>Analysis Challenges: Headroom</vt:lpstr>
      <vt:lpstr>Analysis Challenges:  Time-Variable Instrument Response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Theodore Jaeger</dc:creator>
  <cp:lastModifiedBy>Greg</cp:lastModifiedBy>
  <cp:revision>82</cp:revision>
  <dcterms:created xsi:type="dcterms:W3CDTF">2012-07-26T13:17:51Z</dcterms:created>
  <dcterms:modified xsi:type="dcterms:W3CDTF">2012-07-26T13:38:17Z</dcterms:modified>
</cp:coreProperties>
</file>