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8"/>
  </p:notesMasterIdLst>
  <p:sldIdLst>
    <p:sldId id="406" r:id="rId3"/>
    <p:sldId id="390" r:id="rId4"/>
    <p:sldId id="439" r:id="rId5"/>
    <p:sldId id="410" r:id="rId6"/>
    <p:sldId id="420" r:id="rId7"/>
    <p:sldId id="464" r:id="rId8"/>
    <p:sldId id="441" r:id="rId9"/>
    <p:sldId id="440" r:id="rId10"/>
    <p:sldId id="442" r:id="rId11"/>
    <p:sldId id="465" r:id="rId12"/>
    <p:sldId id="466" r:id="rId13"/>
    <p:sldId id="468" r:id="rId14"/>
    <p:sldId id="467" r:id="rId15"/>
    <p:sldId id="469" r:id="rId16"/>
    <p:sldId id="470" r:id="rId17"/>
    <p:sldId id="471" r:id="rId18"/>
    <p:sldId id="443" r:id="rId19"/>
    <p:sldId id="444" r:id="rId20"/>
    <p:sldId id="445" r:id="rId21"/>
    <p:sldId id="446" r:id="rId22"/>
    <p:sldId id="447" r:id="rId23"/>
    <p:sldId id="448" r:id="rId24"/>
    <p:sldId id="449" r:id="rId25"/>
    <p:sldId id="450" r:id="rId26"/>
    <p:sldId id="451" r:id="rId27"/>
    <p:sldId id="452" r:id="rId28"/>
    <p:sldId id="453" r:id="rId29"/>
    <p:sldId id="454" r:id="rId30"/>
    <p:sldId id="455" r:id="rId31"/>
    <p:sldId id="472" r:id="rId32"/>
    <p:sldId id="456" r:id="rId33"/>
    <p:sldId id="436" r:id="rId34"/>
    <p:sldId id="437" r:id="rId35"/>
    <p:sldId id="438" r:id="rId36"/>
    <p:sldId id="435" r:id="rId37"/>
  </p:sldIdLst>
  <p:sldSz cx="9144000" cy="73152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buChar char="•"/>
      <a:defRPr sz="3200" kern="1200">
        <a:solidFill>
          <a:schemeClr val="tx2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buChar char="•"/>
      <a:defRPr sz="3200" kern="1200">
        <a:solidFill>
          <a:schemeClr val="tx2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buChar char="•"/>
      <a:defRPr sz="3200" kern="1200">
        <a:solidFill>
          <a:schemeClr val="tx2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buChar char="•"/>
      <a:defRPr sz="3200" kern="1200">
        <a:solidFill>
          <a:schemeClr val="tx2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buChar char="•"/>
      <a:defRPr sz="3200" kern="1200">
        <a:solidFill>
          <a:schemeClr val="tx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2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1508" autoAdjust="0"/>
    <p:restoredTop sz="90929"/>
  </p:normalViewPr>
  <p:slideViewPr>
    <p:cSldViewPr>
      <p:cViewPr varScale="1">
        <p:scale>
          <a:sx n="58" d="100"/>
          <a:sy n="58" d="100"/>
        </p:scale>
        <p:origin x="-318" y="-84"/>
      </p:cViewPr>
      <p:guideLst>
        <p:guide orient="horz" pos="230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43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285875" y="685800"/>
            <a:ext cx="42862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/>
            </a:lvl1pPr>
          </a:lstStyle>
          <a:p>
            <a:pPr>
              <a:defRPr/>
            </a:pPr>
            <a:fld id="{E518EAB9-C470-4CB0-B9A8-9646DAF143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96C2F-4214-4EBD-909D-3CEF742C502B}" type="slidenum">
              <a:rPr lang="en-US" smtClean="0">
                <a:solidFill>
                  <a:srgbClr val="000000"/>
                </a:solidFill>
              </a:rPr>
              <a:pPr/>
              <a:t>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52550" y="755650"/>
            <a:ext cx="4281488" cy="3425825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4362450"/>
            <a:ext cx="5054600" cy="4073525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DB99ED-8143-441D-972E-59D13ED8313D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686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DB99ED-8143-441D-972E-59D13ED8313D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686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DB99ED-8143-441D-972E-59D13ED8313D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686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DB99ED-8143-441D-972E-59D13ED8313D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686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DB99ED-8143-441D-972E-59D13ED8313D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686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DB99ED-8143-441D-972E-59D13ED8313D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686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DB99ED-8143-441D-972E-59D13ED8313D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686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DB99ED-8143-441D-972E-59D13ED8313D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686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DB99ED-8143-441D-972E-59D13ED8313D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686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DB99ED-8143-441D-972E-59D13ED8313D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686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780EFB-1BBE-4E50-9AE6-B6E6C7657CD6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532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DB99ED-8143-441D-972E-59D13ED8313D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686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DB99ED-8143-441D-972E-59D13ED8313D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686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DB99ED-8143-441D-972E-59D13ED8313D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686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DB99ED-8143-441D-972E-59D13ED8313D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686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DB99ED-8143-441D-972E-59D13ED8313D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686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DB99ED-8143-441D-972E-59D13ED8313D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686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DB99ED-8143-441D-972E-59D13ED8313D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686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DB99ED-8143-441D-972E-59D13ED8313D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686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DB99ED-8143-441D-972E-59D13ED8313D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686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DB99ED-8143-441D-972E-59D13ED8313D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686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DB99ED-8143-441D-972E-59D13ED8313D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686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DB99ED-8143-441D-972E-59D13ED8313D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686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DB99ED-8143-441D-972E-59D13ED8313D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686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2E552F-675B-4265-BF65-E90F622A1AD7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8192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This slide summarizes the results of a quick survey of the 1999 Type II bursts on the CRL/HIRAISO web site for which LASCO data are available.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FD0F5F-AE68-46EC-AC13-8F1F17D2DF8C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6963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This slide summarizes the results of a quick survey of the 1999 Type II bursts on the CRL/HIRAISO web site for which LASCO data are available.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BEC708-435F-4378-8F1B-461CEB45CE37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7987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This slide summarizes the results of a quick survey of the 1999 Type II bursts on the CRL/HIRAISO web site for which LASCO data are available.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F9E2D2-8A8F-4593-9FE9-5B2833FA3B3E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8089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This slide summarizes the results of a quick survey of the 1999 Type II bursts on the CRL/HIRAISO web site for which LASCO data are available.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986711-5BAD-4FD0-92ED-1B8FA68C4958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5632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DB99ED-8143-441D-972E-59D13ED8313D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686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780EFB-1BBE-4E50-9AE6-B6E6C7657CD6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532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DB99ED-8143-441D-972E-59D13ED8313D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686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DB99ED-8143-441D-972E-59D13ED8313D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686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DB99ED-8143-441D-972E-59D13ED8313D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686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71713"/>
            <a:ext cx="7772400" cy="1568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44963"/>
            <a:ext cx="6400800" cy="18700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3A93A-C71A-43DB-9F92-626327555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058B2-1E66-4874-B2B0-550B33835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50875"/>
            <a:ext cx="19431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50875"/>
            <a:ext cx="56769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F30E3-97C6-41D9-9201-7EAFBE971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14400" y="1222375"/>
            <a:ext cx="184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20000"/>
              </a:spcBef>
              <a:buFontTx/>
              <a:buNone/>
              <a:defRPr/>
            </a:pPr>
            <a:endParaRPr lang="en-US" sz="2000" b="1" i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762000" y="1222375"/>
            <a:ext cx="184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20000"/>
              </a:spcBef>
              <a:buFontTx/>
              <a:buNone/>
              <a:defRPr/>
            </a:pPr>
            <a:endParaRPr lang="en-US" sz="2000" b="1" i="1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700694"/>
            <a:ext cx="7772400" cy="145288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100495"/>
            <a:ext cx="7772400" cy="1600199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1463040"/>
            <a:ext cx="4184650" cy="56083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2650" y="1463040"/>
            <a:ext cx="4184650" cy="56083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947"/>
            <a:ext cx="822960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37454"/>
            <a:ext cx="4040188" cy="6824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19867"/>
            <a:ext cx="4040188" cy="421470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37454"/>
            <a:ext cx="4041775" cy="6824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319867"/>
            <a:ext cx="4041775" cy="421470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91253"/>
            <a:ext cx="3008313" cy="123952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91254"/>
            <a:ext cx="5111750" cy="624332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530774"/>
            <a:ext cx="3008313" cy="50038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DE4DC-A195-47C1-A3F6-830136FB69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20640"/>
            <a:ext cx="5486400" cy="60452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53627"/>
            <a:ext cx="5486400" cy="438912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25161"/>
            <a:ext cx="5486400" cy="8585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6876" y="-81280"/>
            <a:ext cx="2130425" cy="715264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1" y="-81280"/>
            <a:ext cx="6238875" cy="715264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-81279"/>
            <a:ext cx="7162800" cy="1046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55600" y="1463040"/>
            <a:ext cx="4184650" cy="56083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92650" y="1463040"/>
            <a:ext cx="4184650" cy="560832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-81279"/>
            <a:ext cx="7162800" cy="1046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1463040"/>
            <a:ext cx="4184650" cy="56083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92650" y="1463040"/>
            <a:ext cx="4184650" cy="27228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92650" y="4348480"/>
            <a:ext cx="4184650" cy="27228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700588"/>
            <a:ext cx="7772400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100388"/>
            <a:ext cx="7772400" cy="16002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7F6DB-72F2-4BBA-A458-64242635BC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12963"/>
            <a:ext cx="3810000" cy="4389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12963"/>
            <a:ext cx="3810000" cy="4389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F21BFD-F707-436B-9A4B-181F682E2C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3688"/>
            <a:ext cx="822960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36713"/>
            <a:ext cx="40401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19338"/>
            <a:ext cx="40401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36713"/>
            <a:ext cx="40417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19338"/>
            <a:ext cx="40417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6E6F9-970A-4962-89E2-A430523023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E67EFD-866E-45AA-B2E5-555EEAA60C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023E6-A520-4128-B4D8-953AD2C9C3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0513"/>
            <a:ext cx="3008313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90513"/>
            <a:ext cx="5111750" cy="62436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530350"/>
            <a:ext cx="3008313" cy="5003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33543-7AC9-4A90-BC15-A269D1B7DF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21275"/>
            <a:ext cx="5486400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54050"/>
            <a:ext cx="5486400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24525"/>
            <a:ext cx="5486400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89576-C894-408A-9231-952D1C13BC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50875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112963"/>
            <a:ext cx="77724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664325"/>
            <a:ext cx="19050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64325"/>
            <a:ext cx="28956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664325"/>
            <a:ext cx="19050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DE3ABF0-FD9E-43A4-B89E-F69EDD428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-80963"/>
            <a:ext cx="7162800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7625" rIns="91440" bIns="476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</a:t>
            </a:r>
          </a:p>
        </p:txBody>
      </p:sp>
      <p:pic>
        <p:nvPicPr>
          <p:cNvPr id="2051" name="Picture 3" descr="AFRL Shield transparent background 1INcopy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229600" y="101600"/>
            <a:ext cx="828675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9316" name="Rectangle 4"/>
          <p:cNvSpPr>
            <a:spLocks noChangeArrowheads="1"/>
          </p:cNvSpPr>
          <p:nvPr/>
        </p:nvSpPr>
        <p:spPr bwMode="auto">
          <a:xfrm>
            <a:off x="914400" y="1222375"/>
            <a:ext cx="184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20000"/>
              </a:spcBef>
              <a:buFontTx/>
              <a:buNone/>
              <a:defRPr/>
            </a:pPr>
            <a:endParaRPr lang="en-US" sz="2000" b="1" i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69317" name="Rectangle 5"/>
          <p:cNvSpPr>
            <a:spLocks noChangeArrowheads="1"/>
          </p:cNvSpPr>
          <p:nvPr/>
        </p:nvSpPr>
        <p:spPr bwMode="auto">
          <a:xfrm>
            <a:off x="762000" y="1222375"/>
            <a:ext cx="184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20000"/>
              </a:spcBef>
              <a:buFontTx/>
              <a:buNone/>
              <a:defRPr/>
            </a:pPr>
            <a:endParaRPr lang="en-US" sz="2000" b="1" i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69318" name="Rectangle 6"/>
          <p:cNvSpPr>
            <a:spLocks noChangeArrowheads="1"/>
          </p:cNvSpPr>
          <p:nvPr/>
        </p:nvSpPr>
        <p:spPr bwMode="auto">
          <a:xfrm>
            <a:off x="0" y="1016000"/>
            <a:ext cx="9144000" cy="98425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spcBef>
                <a:spcPct val="20000"/>
              </a:spcBef>
              <a:buFontTx/>
              <a:buNone/>
              <a:defRPr/>
            </a:pPr>
            <a:endParaRPr lang="en-US" sz="20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1463675"/>
            <a:ext cx="8521700" cy="560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838" tIns="47625" rIns="96838" bIns="476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056" name="Picture 8" descr="chrmblue_std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374" t="2374" r="12500" b="21271"/>
          <a:stretch>
            <a:fillRect/>
          </a:stretch>
        </p:blipFill>
        <p:spPr bwMode="auto">
          <a:xfrm>
            <a:off x="14288" y="-25400"/>
            <a:ext cx="1189037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6780213"/>
            <a:ext cx="2133600" cy="388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spcBef>
                <a:spcPct val="20000"/>
              </a:spcBef>
              <a:buFontTx/>
              <a:buNone/>
              <a:defRPr sz="1200" b="1" i="1">
                <a:solidFill>
                  <a:srgbClr val="000000">
                    <a:tint val="75000"/>
                  </a:srgb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F0C314F1-C644-41BD-B29E-DED01CF2BD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</p:sldLayoutIdLst>
  <p:transition/>
  <p:hf hdr="0" ftr="0" dt="0"/>
  <p:txStyles>
    <p:titleStyle>
      <a:lvl1pPr algn="ctr" defTabSz="96043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D2B88"/>
          </a:solidFill>
          <a:latin typeface="+mj-lt"/>
          <a:ea typeface="+mj-ea"/>
          <a:cs typeface="+mj-cs"/>
        </a:defRPr>
      </a:lvl1pPr>
      <a:lvl2pPr algn="ctr" defTabSz="96043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D2B88"/>
          </a:solidFill>
          <a:latin typeface="Arial" pitchFamily="34" charset="0"/>
        </a:defRPr>
      </a:lvl2pPr>
      <a:lvl3pPr algn="ctr" defTabSz="96043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D2B88"/>
          </a:solidFill>
          <a:latin typeface="Arial" pitchFamily="34" charset="0"/>
        </a:defRPr>
      </a:lvl3pPr>
      <a:lvl4pPr algn="ctr" defTabSz="96043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D2B88"/>
          </a:solidFill>
          <a:latin typeface="Arial" pitchFamily="34" charset="0"/>
        </a:defRPr>
      </a:lvl4pPr>
      <a:lvl5pPr algn="ctr" defTabSz="96043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D2B88"/>
          </a:solidFill>
          <a:latin typeface="Arial" pitchFamily="34" charset="0"/>
        </a:defRPr>
      </a:lvl5pPr>
      <a:lvl6pPr marL="457200" algn="ctr" defTabSz="960438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D2B88"/>
          </a:solidFill>
          <a:latin typeface="Arial" pitchFamily="34" charset="0"/>
        </a:defRPr>
      </a:lvl6pPr>
      <a:lvl7pPr marL="914400" algn="ctr" defTabSz="960438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D2B88"/>
          </a:solidFill>
          <a:latin typeface="Arial" pitchFamily="34" charset="0"/>
        </a:defRPr>
      </a:lvl7pPr>
      <a:lvl8pPr marL="1371600" algn="ctr" defTabSz="960438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D2B88"/>
          </a:solidFill>
          <a:latin typeface="Arial" pitchFamily="34" charset="0"/>
        </a:defRPr>
      </a:lvl8pPr>
      <a:lvl9pPr marL="1828800" algn="ctr" defTabSz="960438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D2B88"/>
          </a:solidFill>
          <a:latin typeface="Arial" pitchFamily="34" charset="0"/>
        </a:defRPr>
      </a:lvl9pPr>
    </p:titleStyle>
    <p:bodyStyle>
      <a:lvl1pPr marL="360363" indent="-360363" algn="l" defTabSz="960438" rtl="0" eaLnBrk="0" fontAlgn="base" hangingPunct="0">
        <a:spcBef>
          <a:spcPct val="50000"/>
        </a:spcBef>
        <a:spcAft>
          <a:spcPct val="0"/>
        </a:spcAft>
        <a:buSzPct val="12500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74700" indent="-300038" algn="l" defTabSz="960438" rtl="0" eaLnBrk="0" fontAlgn="base" hangingPunct="0">
        <a:spcBef>
          <a:spcPct val="50000"/>
        </a:spcBef>
        <a:spcAft>
          <a:spcPct val="0"/>
        </a:spcAft>
        <a:buSzPct val="125000"/>
        <a:buChar char="–"/>
        <a:defRPr sz="2400" b="1">
          <a:solidFill>
            <a:schemeClr val="tx1"/>
          </a:solidFill>
          <a:latin typeface="+mn-lt"/>
        </a:defRPr>
      </a:lvl2pPr>
      <a:lvl3pPr marL="1128713" indent="-239713" algn="l" defTabSz="960438" rtl="0" eaLnBrk="0" fontAlgn="base" hangingPunct="0">
        <a:spcBef>
          <a:spcPct val="50000"/>
        </a:spcBef>
        <a:spcAft>
          <a:spcPct val="0"/>
        </a:spcAft>
        <a:buSzPct val="125000"/>
        <a:buChar char="•"/>
        <a:defRPr sz="2400" b="1">
          <a:solidFill>
            <a:schemeClr val="tx1"/>
          </a:solidFill>
          <a:latin typeface="+mn-lt"/>
        </a:defRPr>
      </a:lvl3pPr>
      <a:lvl4pPr marL="1482725" indent="-239713" algn="l" defTabSz="960438" rtl="0" eaLnBrk="0" fontAlgn="base" hangingPunct="0">
        <a:spcBef>
          <a:spcPct val="50000"/>
        </a:spcBef>
        <a:spcAft>
          <a:spcPct val="0"/>
        </a:spcAft>
        <a:buSzPct val="125000"/>
        <a:buChar char="–"/>
        <a:defRPr sz="2400" b="1">
          <a:solidFill>
            <a:schemeClr val="tx1"/>
          </a:solidFill>
          <a:latin typeface="+mn-lt"/>
        </a:defRPr>
      </a:lvl4pPr>
      <a:lvl5pPr marL="1836738" indent="-239713" algn="l" defTabSz="960438" rtl="0" eaLnBrk="0" fontAlgn="base" hangingPunct="0">
        <a:spcBef>
          <a:spcPct val="50000"/>
        </a:spcBef>
        <a:spcAft>
          <a:spcPct val="0"/>
        </a:spcAft>
        <a:buSzPct val="125000"/>
        <a:buChar char="•"/>
        <a:defRPr sz="2400" b="1">
          <a:solidFill>
            <a:schemeClr val="tx1"/>
          </a:solidFill>
          <a:latin typeface="+mn-lt"/>
        </a:defRPr>
      </a:lvl5pPr>
      <a:lvl6pPr marL="2293938" indent="-239713" algn="l" defTabSz="960438" rtl="0" fontAlgn="base">
        <a:spcBef>
          <a:spcPct val="50000"/>
        </a:spcBef>
        <a:spcAft>
          <a:spcPct val="0"/>
        </a:spcAft>
        <a:buSzPct val="125000"/>
        <a:buChar char="•"/>
        <a:defRPr sz="2400" b="1">
          <a:solidFill>
            <a:schemeClr val="tx1"/>
          </a:solidFill>
          <a:latin typeface="+mn-lt"/>
        </a:defRPr>
      </a:lvl6pPr>
      <a:lvl7pPr marL="2751138" indent="-239713" algn="l" defTabSz="960438" rtl="0" fontAlgn="base">
        <a:spcBef>
          <a:spcPct val="50000"/>
        </a:spcBef>
        <a:spcAft>
          <a:spcPct val="0"/>
        </a:spcAft>
        <a:buSzPct val="125000"/>
        <a:buChar char="•"/>
        <a:defRPr sz="2400" b="1">
          <a:solidFill>
            <a:schemeClr val="tx1"/>
          </a:solidFill>
          <a:latin typeface="+mn-lt"/>
        </a:defRPr>
      </a:lvl7pPr>
      <a:lvl8pPr marL="3208338" indent="-239713" algn="l" defTabSz="960438" rtl="0" fontAlgn="base">
        <a:spcBef>
          <a:spcPct val="50000"/>
        </a:spcBef>
        <a:spcAft>
          <a:spcPct val="0"/>
        </a:spcAft>
        <a:buSzPct val="125000"/>
        <a:buChar char="•"/>
        <a:defRPr sz="2400" b="1">
          <a:solidFill>
            <a:schemeClr val="tx1"/>
          </a:solidFill>
          <a:latin typeface="+mn-lt"/>
        </a:defRPr>
      </a:lvl8pPr>
      <a:lvl9pPr marL="3665538" indent="-239713" algn="l" defTabSz="960438" rtl="0" fontAlgn="base">
        <a:spcBef>
          <a:spcPct val="50000"/>
        </a:spcBef>
        <a:spcAft>
          <a:spcPct val="0"/>
        </a:spcAft>
        <a:buSzPct val="125000"/>
        <a:buChar char="•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1028"/>
          <p:cNvGrpSpPr>
            <a:grpSpLocks/>
          </p:cNvGrpSpPr>
          <p:nvPr/>
        </p:nvGrpSpPr>
        <p:grpSpPr bwMode="auto">
          <a:xfrm>
            <a:off x="228600" y="161925"/>
            <a:ext cx="8610600" cy="2328863"/>
            <a:chOff x="178" y="-2561"/>
            <a:chExt cx="5424" cy="1375"/>
          </a:xfrm>
        </p:grpSpPr>
        <p:pic>
          <p:nvPicPr>
            <p:cNvPr id="16389" name="Picture 1029" descr="chrmblue_std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353" r="12483" b="21310"/>
            <a:stretch>
              <a:fillRect/>
            </a:stretch>
          </p:blipFill>
          <p:spPr bwMode="auto">
            <a:xfrm>
              <a:off x="178" y="-2561"/>
              <a:ext cx="1514" cy="1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0" name="Picture 1030" descr="AFRL Shield transparent background 1INcop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35" y="-2465"/>
              <a:ext cx="1267" cy="1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387" name="TextBox 6"/>
          <p:cNvSpPr txBox="1">
            <a:spLocks noChangeArrowheads="1"/>
          </p:cNvSpPr>
          <p:nvPr/>
        </p:nvSpPr>
        <p:spPr bwMode="auto">
          <a:xfrm>
            <a:off x="2667000" y="5105399"/>
            <a:ext cx="396240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buFontTx/>
              <a:buNone/>
            </a:pPr>
            <a:r>
              <a:rPr lang="en-US" dirty="0">
                <a:solidFill>
                  <a:srgbClr val="000000"/>
                </a:solidFill>
              </a:rPr>
              <a:t>Stephen White</a:t>
            </a:r>
          </a:p>
          <a:p>
            <a:pPr algn="ctr">
              <a:buFontTx/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algn="ctr">
              <a:buFontTx/>
              <a:buNone/>
            </a:pPr>
            <a:r>
              <a:rPr lang="en-US" sz="2400" dirty="0">
                <a:solidFill>
                  <a:srgbClr val="FF0000"/>
                </a:solidFill>
              </a:rPr>
              <a:t>Space Vehicles Directorate</a:t>
            </a:r>
          </a:p>
          <a:p>
            <a:pPr algn="ctr">
              <a:buFontTx/>
              <a:buNone/>
            </a:pPr>
            <a:r>
              <a:rPr lang="en-US" sz="2400" dirty="0">
                <a:solidFill>
                  <a:srgbClr val="FF0000"/>
                </a:solidFill>
              </a:rPr>
              <a:t>Air Force Research Laboratory</a:t>
            </a:r>
          </a:p>
        </p:txBody>
      </p:sp>
      <p:sp>
        <p:nvSpPr>
          <p:cNvPr id="16388" name="TextBox 7"/>
          <p:cNvSpPr txBox="1">
            <a:spLocks noChangeArrowheads="1"/>
          </p:cNvSpPr>
          <p:nvPr/>
        </p:nvSpPr>
        <p:spPr bwMode="auto">
          <a:xfrm>
            <a:off x="1066800" y="3048000"/>
            <a:ext cx="6934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buFontTx/>
              <a:buNone/>
            </a:pPr>
            <a:r>
              <a:rPr lang="en-US" sz="4000" dirty="0">
                <a:solidFill>
                  <a:srgbClr val="0000FF"/>
                </a:solidFill>
              </a:rPr>
              <a:t>Solar Radio Bursts with </a:t>
            </a:r>
            <a:r>
              <a:rPr lang="en-US" sz="4000" dirty="0" smtClean="0">
                <a:solidFill>
                  <a:srgbClr val="0000FF"/>
                </a:solidFill>
              </a:rPr>
              <a:t>LWA-1:</a:t>
            </a:r>
          </a:p>
          <a:p>
            <a:pPr algn="ctr">
              <a:buFontTx/>
              <a:buNone/>
            </a:pPr>
            <a:r>
              <a:rPr lang="en-US" sz="4000" dirty="0" smtClean="0">
                <a:solidFill>
                  <a:srgbClr val="0000FF"/>
                </a:solidFill>
              </a:rPr>
              <a:t>DRX Observations</a:t>
            </a:r>
            <a:endParaRPr lang="en-US" sz="4000" dirty="0">
              <a:solidFill>
                <a:srgbClr val="0000FF"/>
              </a:solidFill>
            </a:endParaRPr>
          </a:p>
          <a:p>
            <a:pPr algn="ctr">
              <a:buFontTx/>
              <a:buNone/>
            </a:pPr>
            <a:endParaRPr lang="en-US" sz="4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49288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accent2"/>
                </a:solidFill>
              </a:rPr>
              <a:t>Summary plot: 15-20 MHz </a:t>
            </a:r>
            <a:endParaRPr lang="en-US" sz="3200" dirty="0" smtClean="0">
              <a:solidFill>
                <a:schemeClr val="accent2"/>
              </a:solidFill>
            </a:endParaRPr>
          </a:p>
        </p:txBody>
      </p:sp>
      <p:pic>
        <p:nvPicPr>
          <p:cNvPr id="113666" name="Picture 2" descr="C:\Users\stephen\Desktop\Data\120307\LWA_DRX\12406_1s_summary_10-15.gif"/>
          <p:cNvPicPr>
            <a:picLocks noChangeAspect="1" noChangeArrowheads="1"/>
          </p:cNvPicPr>
          <p:nvPr/>
        </p:nvPicPr>
        <p:blipFill>
          <a:blip r:embed="rId3" cstate="print"/>
          <a:srcRect l="4848" t="5490" r="6061" b="9412"/>
          <a:stretch>
            <a:fillRect/>
          </a:stretch>
        </p:blipFill>
        <p:spPr bwMode="auto">
          <a:xfrm>
            <a:off x="103559" y="685800"/>
            <a:ext cx="8888041" cy="65605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49288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accent2"/>
                </a:solidFill>
              </a:rPr>
              <a:t>Summary plot: 15-34 MHz 45° above Sun</a:t>
            </a:r>
            <a:endParaRPr lang="en-US" sz="3200" dirty="0" smtClean="0">
              <a:solidFill>
                <a:schemeClr val="accent2"/>
              </a:solidFill>
            </a:endParaRPr>
          </a:p>
        </p:txBody>
      </p:sp>
      <p:pic>
        <p:nvPicPr>
          <p:cNvPr id="113666" name="Picture 2" descr="C:\Users\stephen\Desktop\Data\120307\LWA_DRX\12406_1s_summary_10-15.gif"/>
          <p:cNvPicPr>
            <a:picLocks noChangeAspect="1" noChangeArrowheads="1"/>
          </p:cNvPicPr>
          <p:nvPr/>
        </p:nvPicPr>
        <p:blipFill>
          <a:blip r:embed="rId3" cstate="print"/>
          <a:srcRect l="4848" t="5490" r="6061" b="9412"/>
          <a:stretch>
            <a:fillRect/>
          </a:stretch>
        </p:blipFill>
        <p:spPr bwMode="auto">
          <a:xfrm>
            <a:off x="228600" y="762000"/>
            <a:ext cx="8641339" cy="63783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49288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accent2"/>
                </a:solidFill>
              </a:rPr>
              <a:t>Summary plot: 15-34 MHz on Sun</a:t>
            </a:r>
            <a:endParaRPr lang="en-US" sz="3200" dirty="0" smtClean="0">
              <a:solidFill>
                <a:schemeClr val="accent2"/>
              </a:solidFill>
            </a:endParaRPr>
          </a:p>
        </p:txBody>
      </p:sp>
      <p:pic>
        <p:nvPicPr>
          <p:cNvPr id="113666" name="Picture 2" descr="C:\Users\stephen\Desktop\Data\120307\LWA_DRX\12406_1s_summary_10-15.gif"/>
          <p:cNvPicPr>
            <a:picLocks noChangeAspect="1" noChangeArrowheads="1"/>
          </p:cNvPicPr>
          <p:nvPr/>
        </p:nvPicPr>
        <p:blipFill>
          <a:blip r:embed="rId3" cstate="print"/>
          <a:srcRect l="4848" t="6275" r="5455" b="9412"/>
          <a:stretch>
            <a:fillRect/>
          </a:stretch>
        </p:blipFill>
        <p:spPr bwMode="auto">
          <a:xfrm>
            <a:off x="152400" y="751378"/>
            <a:ext cx="8931440" cy="64876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49288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accent2"/>
                </a:solidFill>
              </a:rPr>
              <a:t>Summary plot: 34-52 MHz off Sun </a:t>
            </a:r>
            <a:endParaRPr lang="en-US" sz="3200" dirty="0" smtClean="0">
              <a:solidFill>
                <a:schemeClr val="accent2"/>
              </a:solidFill>
            </a:endParaRPr>
          </a:p>
        </p:txBody>
      </p:sp>
      <p:pic>
        <p:nvPicPr>
          <p:cNvPr id="113666" name="Picture 2" descr="C:\Users\stephen\Desktop\Data\120307\LWA_DRX\12406_1s_summary_10-15.gif"/>
          <p:cNvPicPr>
            <a:picLocks noChangeAspect="1" noChangeArrowheads="1"/>
          </p:cNvPicPr>
          <p:nvPr/>
        </p:nvPicPr>
        <p:blipFill>
          <a:blip r:embed="rId3" cstate="print"/>
          <a:srcRect l="4848" t="5490" r="6061" b="9412"/>
          <a:stretch>
            <a:fillRect/>
          </a:stretch>
        </p:blipFill>
        <p:spPr bwMode="auto">
          <a:xfrm>
            <a:off x="84116" y="720682"/>
            <a:ext cx="8831284" cy="65183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49288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accent2"/>
                </a:solidFill>
              </a:rPr>
              <a:t>Summary plot: 34-52 MHz on Sun</a:t>
            </a:r>
            <a:endParaRPr lang="en-US" sz="3200" dirty="0" smtClean="0">
              <a:solidFill>
                <a:schemeClr val="accent2"/>
              </a:solidFill>
            </a:endParaRPr>
          </a:p>
        </p:txBody>
      </p:sp>
      <p:pic>
        <p:nvPicPr>
          <p:cNvPr id="113666" name="Picture 2" descr="C:\Users\stephen\Desktop\Data\120307\LWA_DRX\12406_1s_summary_10-15.gif"/>
          <p:cNvPicPr>
            <a:picLocks noChangeAspect="1" noChangeArrowheads="1"/>
          </p:cNvPicPr>
          <p:nvPr/>
        </p:nvPicPr>
        <p:blipFill>
          <a:blip r:embed="rId3" cstate="print"/>
          <a:srcRect l="4848" t="6275" r="5455" b="9412"/>
          <a:stretch>
            <a:fillRect/>
          </a:stretch>
        </p:blipFill>
        <p:spPr bwMode="auto">
          <a:xfrm>
            <a:off x="152400" y="685800"/>
            <a:ext cx="8931863" cy="64876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49288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accent2"/>
                </a:solidFill>
              </a:rPr>
              <a:t>Summary plot: 52-70 MHz </a:t>
            </a:r>
            <a:endParaRPr lang="en-US" sz="3200" dirty="0" smtClean="0">
              <a:solidFill>
                <a:schemeClr val="accent2"/>
              </a:solidFill>
            </a:endParaRPr>
          </a:p>
        </p:txBody>
      </p:sp>
      <p:pic>
        <p:nvPicPr>
          <p:cNvPr id="113666" name="Picture 2" descr="C:\Users\stephen\Desktop\Data\120307\LWA_DRX\12406_1s_summary_10-15.gif"/>
          <p:cNvPicPr>
            <a:picLocks noChangeAspect="1" noChangeArrowheads="1"/>
          </p:cNvPicPr>
          <p:nvPr/>
        </p:nvPicPr>
        <p:blipFill>
          <a:blip r:embed="rId3" cstate="print"/>
          <a:srcRect l="4848" t="6275" r="5455" b="9412"/>
          <a:stretch>
            <a:fillRect/>
          </a:stretch>
        </p:blipFill>
        <p:spPr bwMode="auto">
          <a:xfrm>
            <a:off x="135937" y="685800"/>
            <a:ext cx="8931863" cy="64876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49288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accent2"/>
                </a:solidFill>
              </a:rPr>
              <a:t>Summary plot: 70-88 MHz </a:t>
            </a:r>
            <a:endParaRPr lang="en-US" sz="3200" dirty="0" smtClean="0">
              <a:solidFill>
                <a:schemeClr val="accent2"/>
              </a:solidFill>
            </a:endParaRPr>
          </a:p>
        </p:txBody>
      </p:sp>
      <p:pic>
        <p:nvPicPr>
          <p:cNvPr id="113666" name="Picture 2" descr="C:\Users\stephen\Desktop\Data\120307\LWA_DRX\12406_1s_summary_10-15.gif"/>
          <p:cNvPicPr>
            <a:picLocks noChangeAspect="1" noChangeArrowheads="1"/>
          </p:cNvPicPr>
          <p:nvPr/>
        </p:nvPicPr>
        <p:blipFill>
          <a:blip r:embed="rId3" cstate="print"/>
          <a:srcRect l="4848" t="7059" r="5455" b="9412"/>
          <a:stretch>
            <a:fillRect/>
          </a:stretch>
        </p:blipFill>
        <p:spPr bwMode="auto">
          <a:xfrm>
            <a:off x="152400" y="811714"/>
            <a:ext cx="8931863" cy="6427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49288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accent2"/>
                </a:solidFill>
              </a:rPr>
              <a:t>RFI at 15 UT off Sun</a:t>
            </a:r>
            <a:endParaRPr lang="en-US" sz="3200" dirty="0" smtClean="0">
              <a:solidFill>
                <a:schemeClr val="accent2"/>
              </a:solidFill>
            </a:endParaRPr>
          </a:p>
        </p:txBody>
      </p:sp>
      <p:pic>
        <p:nvPicPr>
          <p:cNvPr id="115714" name="Picture 2" descr="C:\Users\stephen\Desktop\Data\120307\LWA_DRX\12407_rfi.gif"/>
          <p:cNvPicPr>
            <a:picLocks noChangeAspect="1" noChangeArrowheads="1"/>
          </p:cNvPicPr>
          <p:nvPr/>
        </p:nvPicPr>
        <p:blipFill>
          <a:blip r:embed="rId3" cstate="print"/>
          <a:srcRect l="4848" t="7059" r="5455" b="9412"/>
          <a:stretch>
            <a:fillRect/>
          </a:stretch>
        </p:blipFill>
        <p:spPr bwMode="auto">
          <a:xfrm>
            <a:off x="135937" y="838200"/>
            <a:ext cx="8931863" cy="6427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49288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accent2"/>
                </a:solidFill>
              </a:rPr>
              <a:t>RFI at low elevation (solar beam)</a:t>
            </a:r>
            <a:endParaRPr lang="en-US" sz="3200" dirty="0" smtClean="0">
              <a:solidFill>
                <a:schemeClr val="accent2"/>
              </a:solidFill>
            </a:endParaRPr>
          </a:p>
        </p:txBody>
      </p:sp>
      <p:pic>
        <p:nvPicPr>
          <p:cNvPr id="116738" name="Picture 2" descr="C:\Users\stephen\Desktop\Data\120307\LWA_DRX\12407_rfi+solar.gif"/>
          <p:cNvPicPr>
            <a:picLocks noChangeAspect="1" noChangeArrowheads="1"/>
          </p:cNvPicPr>
          <p:nvPr/>
        </p:nvPicPr>
        <p:blipFill>
          <a:blip r:embed="rId3" cstate="print"/>
          <a:srcRect l="4848" t="7059" r="5455" b="9412"/>
          <a:stretch>
            <a:fillRect/>
          </a:stretch>
        </p:blipFill>
        <p:spPr bwMode="auto">
          <a:xfrm>
            <a:off x="135937" y="838200"/>
            <a:ext cx="8931863" cy="6427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49288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accent2"/>
                </a:solidFill>
              </a:rPr>
              <a:t>RFI at 20 UT off Sun</a:t>
            </a:r>
            <a:endParaRPr lang="en-US" sz="3200" dirty="0" smtClean="0">
              <a:solidFill>
                <a:schemeClr val="accent2"/>
              </a:solidFill>
            </a:endParaRPr>
          </a:p>
        </p:txBody>
      </p:sp>
      <p:pic>
        <p:nvPicPr>
          <p:cNvPr id="117762" name="Picture 2" descr="C:\Users\stephen\Desktop\Data\120307\LWA_DRX\12407_rfi_overhead.gif"/>
          <p:cNvPicPr>
            <a:picLocks noChangeAspect="1" noChangeArrowheads="1"/>
          </p:cNvPicPr>
          <p:nvPr/>
        </p:nvPicPr>
        <p:blipFill>
          <a:blip r:embed="rId3" cstate="print"/>
          <a:srcRect l="4848" t="7059" r="5455" b="9412"/>
          <a:stretch>
            <a:fillRect/>
          </a:stretch>
        </p:blipFill>
        <p:spPr bwMode="auto">
          <a:xfrm>
            <a:off x="135937" y="811714"/>
            <a:ext cx="8931863" cy="6427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chemeClr val="accent2"/>
                </a:solidFill>
              </a:rPr>
              <a:t>LW001: DRX data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685800" y="1828800"/>
            <a:ext cx="7772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X5 flare at 01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UT on 2012 March 7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435" name="Picture 3" descr="C:\Users\stephen\Desktop\Data\120307\120307_Hirais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8" y="2780349"/>
            <a:ext cx="9005603" cy="43062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49288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accent2"/>
                </a:solidFill>
              </a:rPr>
              <a:t>RFI on Sun at local noon</a:t>
            </a:r>
            <a:endParaRPr lang="en-US" sz="3200" dirty="0" smtClean="0">
              <a:solidFill>
                <a:schemeClr val="accent2"/>
              </a:solidFill>
            </a:endParaRPr>
          </a:p>
        </p:txBody>
      </p:sp>
      <p:pic>
        <p:nvPicPr>
          <p:cNvPr id="118786" name="Picture 2" descr="C:\Users\stephen\Desktop\Data\120307\LWA_DRX\12407_rfi+solar_overhead.gif"/>
          <p:cNvPicPr>
            <a:picLocks noChangeAspect="1" noChangeArrowheads="1"/>
          </p:cNvPicPr>
          <p:nvPr/>
        </p:nvPicPr>
        <p:blipFill>
          <a:blip r:embed="rId3" cstate="print"/>
          <a:srcRect l="4848" t="7059" r="5455" b="9412"/>
          <a:stretch>
            <a:fillRect/>
          </a:stretch>
        </p:blipFill>
        <p:spPr bwMode="auto">
          <a:xfrm>
            <a:off x="135937" y="811714"/>
            <a:ext cx="8931863" cy="6427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49288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accent2"/>
                </a:solidFill>
              </a:rPr>
              <a:t>Typical noise storm feature: Type I bursts</a:t>
            </a:r>
            <a:endParaRPr lang="en-US" sz="3200" dirty="0" smtClean="0">
              <a:solidFill>
                <a:schemeClr val="accent2"/>
              </a:solidFill>
            </a:endParaRPr>
          </a:p>
        </p:txBody>
      </p:sp>
      <p:pic>
        <p:nvPicPr>
          <p:cNvPr id="119810" name="Picture 2" descr="C:\Users\stephen\Desktop\Data\120307\LWA_DRX\12409_solar_typei_160855.gif"/>
          <p:cNvPicPr>
            <a:picLocks noChangeAspect="1" noChangeArrowheads="1"/>
          </p:cNvPicPr>
          <p:nvPr/>
        </p:nvPicPr>
        <p:blipFill>
          <a:blip r:embed="rId3" cstate="print"/>
          <a:srcRect l="4848" t="7059" r="5455" b="9412"/>
          <a:stretch>
            <a:fillRect/>
          </a:stretch>
        </p:blipFill>
        <p:spPr bwMode="auto">
          <a:xfrm>
            <a:off x="135937" y="838200"/>
            <a:ext cx="8931863" cy="6427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49288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accent2"/>
                </a:solidFill>
              </a:rPr>
              <a:t>Low frequency emission: 34-52 MHz</a:t>
            </a:r>
            <a:endParaRPr lang="en-US" sz="3200" dirty="0" smtClean="0">
              <a:solidFill>
                <a:schemeClr val="accent2"/>
              </a:solidFill>
            </a:endParaRPr>
          </a:p>
        </p:txBody>
      </p:sp>
      <p:pic>
        <p:nvPicPr>
          <p:cNvPr id="120835" name="Picture 3" descr="C:\Users\stephen\Desktop\Data\120307\LWA_DRX\12407_solar_lowfreq_193857.gif"/>
          <p:cNvPicPr>
            <a:picLocks noChangeAspect="1" noChangeArrowheads="1"/>
          </p:cNvPicPr>
          <p:nvPr/>
        </p:nvPicPr>
        <p:blipFill>
          <a:blip r:embed="rId3" cstate="print"/>
          <a:srcRect l="4848" t="7059" r="5455" b="9412"/>
          <a:stretch>
            <a:fillRect/>
          </a:stretch>
        </p:blipFill>
        <p:spPr bwMode="auto">
          <a:xfrm>
            <a:off x="135937" y="762000"/>
            <a:ext cx="8931863" cy="6427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49288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accent2"/>
                </a:solidFill>
              </a:rPr>
              <a:t>Unexpected fine structure above 60 MHz</a:t>
            </a:r>
            <a:endParaRPr lang="en-US" sz="3200" dirty="0" smtClean="0">
              <a:solidFill>
                <a:schemeClr val="accent2"/>
              </a:solidFill>
            </a:endParaRPr>
          </a:p>
        </p:txBody>
      </p:sp>
      <p:pic>
        <p:nvPicPr>
          <p:cNvPr id="121859" name="Picture 3" descr="C:\Users\stephen\Desktop\Data\120307\LWA_DRX\12409_solar_hifreq_151320.gif"/>
          <p:cNvPicPr>
            <a:picLocks noChangeAspect="1" noChangeArrowheads="1"/>
          </p:cNvPicPr>
          <p:nvPr/>
        </p:nvPicPr>
        <p:blipFill>
          <a:blip r:embed="rId3" cstate="print"/>
          <a:srcRect l="4848" t="7059" r="5455" b="9412"/>
          <a:stretch>
            <a:fillRect/>
          </a:stretch>
        </p:blipFill>
        <p:spPr bwMode="auto">
          <a:xfrm>
            <a:off x="135937" y="762000"/>
            <a:ext cx="8931863" cy="6427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49288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accent2"/>
                </a:solidFill>
              </a:rPr>
              <a:t>“Zebra” patterns more common in flares</a:t>
            </a:r>
            <a:endParaRPr lang="en-US" sz="3200" dirty="0" smtClean="0">
              <a:solidFill>
                <a:schemeClr val="accent2"/>
              </a:solidFill>
            </a:endParaRPr>
          </a:p>
        </p:txBody>
      </p:sp>
      <p:pic>
        <p:nvPicPr>
          <p:cNvPr id="122882" name="Picture 2" descr="C:\Users\stephen\Desktop\Data\120307\LWA_DRX\12409_solar_hifreq_151841.gif"/>
          <p:cNvPicPr>
            <a:picLocks noChangeAspect="1" noChangeArrowheads="1"/>
          </p:cNvPicPr>
          <p:nvPr/>
        </p:nvPicPr>
        <p:blipFill>
          <a:blip r:embed="rId3" cstate="print"/>
          <a:srcRect l="4848" t="7059" r="5455" b="9412"/>
          <a:stretch>
            <a:fillRect/>
          </a:stretch>
        </p:blipFill>
        <p:spPr bwMode="auto">
          <a:xfrm>
            <a:off x="135937" y="762000"/>
            <a:ext cx="8931863" cy="6427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49288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accent2"/>
                </a:solidFill>
              </a:rPr>
              <a:t>Issues at high frequencies: pointing?</a:t>
            </a:r>
            <a:endParaRPr lang="en-US" sz="3200" dirty="0" smtClean="0">
              <a:solidFill>
                <a:schemeClr val="accent2"/>
              </a:solidFill>
            </a:endParaRPr>
          </a:p>
        </p:txBody>
      </p:sp>
      <p:pic>
        <p:nvPicPr>
          <p:cNvPr id="123906" name="Picture 2" descr="C:\Users\stephen\Desktop\Data\120307\LWA_DRX\hifreq_pointing_drops.gif"/>
          <p:cNvPicPr>
            <a:picLocks noChangeAspect="1" noChangeArrowheads="1"/>
          </p:cNvPicPr>
          <p:nvPr/>
        </p:nvPicPr>
        <p:blipFill>
          <a:blip r:embed="rId3" cstate="print"/>
          <a:srcRect l="4848" t="7059" r="5455" b="9412"/>
          <a:stretch>
            <a:fillRect/>
          </a:stretch>
        </p:blipFill>
        <p:spPr bwMode="auto">
          <a:xfrm>
            <a:off x="59737" y="887914"/>
            <a:ext cx="8931863" cy="6427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49288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accent2"/>
                </a:solidFill>
              </a:rPr>
              <a:t>Wrigglers and zebra alternating</a:t>
            </a:r>
            <a:endParaRPr lang="en-US" sz="3200" dirty="0" smtClean="0">
              <a:solidFill>
                <a:schemeClr val="accent2"/>
              </a:solidFill>
            </a:endParaRPr>
          </a:p>
        </p:txBody>
      </p:sp>
      <p:pic>
        <p:nvPicPr>
          <p:cNvPr id="124930" name="Picture 2" descr="C:\Users\stephen\Desktop\Data\120307\LWA_DRX\12409_solar_hifreq_152401.gif"/>
          <p:cNvPicPr>
            <a:picLocks noChangeAspect="1" noChangeArrowheads="1"/>
          </p:cNvPicPr>
          <p:nvPr/>
        </p:nvPicPr>
        <p:blipFill>
          <a:blip r:embed="rId3" cstate="print"/>
          <a:srcRect l="4848" t="7059" r="5455" b="9412"/>
          <a:stretch>
            <a:fillRect/>
          </a:stretch>
        </p:blipFill>
        <p:spPr bwMode="auto">
          <a:xfrm>
            <a:off x="135937" y="762000"/>
            <a:ext cx="8931863" cy="6427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49288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accent2"/>
                </a:solidFill>
              </a:rPr>
              <a:t>“Wrigglers” at 10 millisecond resolution</a:t>
            </a:r>
            <a:endParaRPr lang="en-US" sz="3200" dirty="0" smtClean="0">
              <a:solidFill>
                <a:schemeClr val="accent2"/>
              </a:solidFill>
            </a:endParaRPr>
          </a:p>
        </p:txBody>
      </p:sp>
      <p:pic>
        <p:nvPicPr>
          <p:cNvPr id="125954" name="Picture 2" descr="C:\Users\stephen\Desktop\Data\120307\LWA_DRX\12409_0.01s_wrigglers.gif"/>
          <p:cNvPicPr>
            <a:picLocks noChangeAspect="1" noChangeArrowheads="1"/>
          </p:cNvPicPr>
          <p:nvPr/>
        </p:nvPicPr>
        <p:blipFill>
          <a:blip r:embed="rId3" cstate="print"/>
          <a:srcRect l="4848" t="7059" r="5455" b="9412"/>
          <a:stretch>
            <a:fillRect/>
          </a:stretch>
        </p:blipFill>
        <p:spPr bwMode="auto">
          <a:xfrm>
            <a:off x="76200" y="762000"/>
            <a:ext cx="8931863" cy="6427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49288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accent2"/>
                </a:solidFill>
              </a:rPr>
              <a:t>Wrigglers, Type I, broadband modulation</a:t>
            </a:r>
            <a:endParaRPr lang="en-US" sz="3200" dirty="0" smtClean="0">
              <a:solidFill>
                <a:schemeClr val="accent2"/>
              </a:solidFill>
            </a:endParaRPr>
          </a:p>
        </p:txBody>
      </p:sp>
      <p:pic>
        <p:nvPicPr>
          <p:cNvPr id="126978" name="Picture 2" descr="C:\Users\stephen\Desktop\Data\120307\LWA_DRX\12409_0.01s_wrigglers_blip.gif"/>
          <p:cNvPicPr>
            <a:picLocks noChangeAspect="1" noChangeArrowheads="1"/>
          </p:cNvPicPr>
          <p:nvPr/>
        </p:nvPicPr>
        <p:blipFill>
          <a:blip r:embed="rId3" cstate="print"/>
          <a:srcRect l="4848" t="7059" r="5455" b="9412"/>
          <a:stretch>
            <a:fillRect/>
          </a:stretch>
        </p:blipFill>
        <p:spPr bwMode="auto">
          <a:xfrm>
            <a:off x="152400" y="762000"/>
            <a:ext cx="8931863" cy="6427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49288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accent2"/>
                </a:solidFill>
              </a:rPr>
              <a:t>Polarization properties: off Sun</a:t>
            </a:r>
            <a:endParaRPr lang="en-US" sz="3200" dirty="0" smtClean="0">
              <a:solidFill>
                <a:schemeClr val="accent2"/>
              </a:solidFill>
            </a:endParaRPr>
          </a:p>
        </p:txBody>
      </p:sp>
      <p:pic>
        <p:nvPicPr>
          <p:cNvPr id="128002" name="Picture 2" descr="C:\Users\stephen\Desktop\Data\120307\LWA_DRX\12408_stokes_plots.gif"/>
          <p:cNvPicPr>
            <a:picLocks noChangeAspect="1" noChangeArrowheads="1"/>
          </p:cNvPicPr>
          <p:nvPr/>
        </p:nvPicPr>
        <p:blipFill>
          <a:blip r:embed="rId3" cstate="print"/>
          <a:srcRect l="4848" t="7059" r="5455" b="9412"/>
          <a:stretch>
            <a:fillRect/>
          </a:stretch>
        </p:blipFill>
        <p:spPr bwMode="auto">
          <a:xfrm>
            <a:off x="0" y="762000"/>
            <a:ext cx="8931863" cy="6427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49288"/>
          </a:xfrm>
        </p:spPr>
        <p:txBody>
          <a:bodyPr/>
          <a:lstStyle/>
          <a:p>
            <a:pPr eaLnBrk="1" hangingPunct="1"/>
            <a:endParaRPr lang="en-US" sz="3200" dirty="0" smtClean="0">
              <a:solidFill>
                <a:schemeClr val="accent2"/>
              </a:solidFill>
            </a:endParaRPr>
          </a:p>
        </p:txBody>
      </p:sp>
      <p:pic>
        <p:nvPicPr>
          <p:cNvPr id="110594" name="Picture 2" descr="C:\Users\stephen\Desktop\Data\120307\HMI_WL_15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110" y="856700"/>
            <a:ext cx="8499680" cy="5772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49288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accent2"/>
                </a:solidFill>
              </a:rPr>
              <a:t>Polarization properties: on Sun</a:t>
            </a:r>
            <a:endParaRPr lang="en-US" sz="3200" dirty="0" smtClean="0">
              <a:solidFill>
                <a:schemeClr val="accent2"/>
              </a:solidFill>
            </a:endParaRPr>
          </a:p>
        </p:txBody>
      </p:sp>
      <p:pic>
        <p:nvPicPr>
          <p:cNvPr id="128002" name="Picture 2" descr="C:\Users\stephen\Desktop\Data\120307\LWA_DRX\12408_stokes_plots.gif"/>
          <p:cNvPicPr>
            <a:picLocks noChangeAspect="1" noChangeArrowheads="1"/>
          </p:cNvPicPr>
          <p:nvPr/>
        </p:nvPicPr>
        <p:blipFill>
          <a:blip r:embed="rId3" cstate="print"/>
          <a:srcRect l="4848" t="7059" r="5455" b="9412"/>
          <a:stretch>
            <a:fillRect/>
          </a:stretch>
        </p:blipFill>
        <p:spPr bwMode="auto">
          <a:xfrm>
            <a:off x="0" y="735514"/>
            <a:ext cx="8931863" cy="6427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49288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accent2"/>
                </a:solidFill>
              </a:rPr>
              <a:t>Circular polarization spectrum</a:t>
            </a:r>
            <a:endParaRPr lang="en-US" sz="3200" dirty="0" smtClean="0">
              <a:solidFill>
                <a:schemeClr val="accent2"/>
              </a:solidFill>
            </a:endParaRPr>
          </a:p>
        </p:txBody>
      </p:sp>
      <p:pic>
        <p:nvPicPr>
          <p:cNvPr id="129026" name="Picture 2" descr="C:\Users\stephen\Desktop\Data\120307\LWA_DRX\12407_pol_degree.gif"/>
          <p:cNvPicPr>
            <a:picLocks noChangeAspect="1" noChangeArrowheads="1"/>
          </p:cNvPicPr>
          <p:nvPr/>
        </p:nvPicPr>
        <p:blipFill>
          <a:blip r:embed="rId3" cstate="print"/>
          <a:srcRect l="4848" t="7059" r="5455" b="9412"/>
          <a:stretch>
            <a:fillRect/>
          </a:stretch>
        </p:blipFill>
        <p:spPr bwMode="auto">
          <a:xfrm>
            <a:off x="135937" y="811714"/>
            <a:ext cx="8931863" cy="6427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41313"/>
            <a:ext cx="7772400" cy="649287"/>
          </a:xfrm>
        </p:spPr>
        <p:txBody>
          <a:bodyPr/>
          <a:lstStyle/>
          <a:p>
            <a:pPr eaLnBrk="1" hangingPunct="1"/>
            <a:endParaRPr lang="en-US" sz="3200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41313"/>
            <a:ext cx="7772400" cy="649287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chemeClr val="accent2"/>
                </a:solidFill>
              </a:rPr>
              <a:t>Science with LWA-1 TBN data</a:t>
            </a:r>
          </a:p>
        </p:txBody>
      </p:sp>
      <p:sp>
        <p:nvSpPr>
          <p:cNvPr id="34819" name="TextBox 2"/>
          <p:cNvSpPr txBox="1">
            <a:spLocks noChangeArrowheads="1"/>
          </p:cNvSpPr>
          <p:nvPr/>
        </p:nvSpPr>
        <p:spPr bwMode="auto">
          <a:xfrm>
            <a:off x="685800" y="1447800"/>
            <a:ext cx="8001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2575" indent="-282575"/>
            <a:r>
              <a:rPr lang="en-US" sz="2800"/>
              <a:t>TBN data provide basically rapid sampling of  the waveform at a fixed frequency</a:t>
            </a:r>
          </a:p>
          <a:p>
            <a:pPr marL="282575" indent="-282575"/>
            <a:r>
              <a:rPr lang="en-US" sz="2800"/>
              <a:t>Big push by the Sydney group (Cairns, Robinson, Li) to interpret low-frequency plasma emission with </a:t>
            </a:r>
            <a:r>
              <a:rPr lang="en-US" sz="2800">
                <a:solidFill>
                  <a:srgbClr val="FF0000"/>
                </a:solidFill>
              </a:rPr>
              <a:t>“stochastic growth theory” </a:t>
            </a:r>
            <a:r>
              <a:rPr lang="en-US" sz="2800"/>
              <a:t>(SGT): electron beams are not uniformly saturated but are dominated by density fluctuations in the medium, results in marginally unstable beams with </a:t>
            </a:r>
            <a:r>
              <a:rPr lang="en-US" sz="2800">
                <a:solidFill>
                  <a:srgbClr val="FF0000"/>
                </a:solidFill>
              </a:rPr>
              <a:t>very bursty emission</a:t>
            </a:r>
            <a:r>
              <a:rPr lang="en-US" sz="2800"/>
              <a:t>.</a:t>
            </a:r>
          </a:p>
          <a:p>
            <a:pPr marL="282575" indent="-282575"/>
            <a:r>
              <a:rPr lang="en-US" sz="2800">
                <a:solidFill>
                  <a:srgbClr val="FF0000"/>
                </a:solidFill>
              </a:rPr>
              <a:t>SGT predicts a log-normal distribution of  intensities when averaged, power-law at high time resolution</a:t>
            </a:r>
          </a:p>
          <a:p>
            <a:pPr marL="282575" indent="-282575"/>
            <a:r>
              <a:rPr lang="en-US" sz="2800"/>
              <a:t>Complicated for coronal work by large sources and multi-path propagation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41313"/>
            <a:ext cx="7772400" cy="649287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chemeClr val="accent2"/>
                </a:solidFill>
              </a:rPr>
              <a:t>Science with LWA-1 TBW data</a:t>
            </a:r>
          </a:p>
        </p:txBody>
      </p:sp>
      <p:sp>
        <p:nvSpPr>
          <p:cNvPr id="45059" name="TextBox 2"/>
          <p:cNvSpPr txBox="1">
            <a:spLocks noChangeArrowheads="1"/>
          </p:cNvSpPr>
          <p:nvPr/>
        </p:nvSpPr>
        <p:spPr bwMode="auto">
          <a:xfrm>
            <a:off x="685800" y="1447800"/>
            <a:ext cx="8001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2575" indent="-282575"/>
            <a:r>
              <a:rPr lang="en-US" sz="2800"/>
              <a:t>TBW data provide snapshot spectra (60 msec) every minute: basically “luck” as to which portion of a burst you get</a:t>
            </a:r>
          </a:p>
          <a:p>
            <a:pPr marL="282575" indent="-282575"/>
            <a:r>
              <a:rPr lang="en-US" sz="2800"/>
              <a:t>What they do is confirm spectral structure that isn’t always “believable” in dynamic spectra</a:t>
            </a:r>
          </a:p>
          <a:p>
            <a:pPr marL="282575" indent="-282575"/>
            <a:r>
              <a:rPr lang="en-US" sz="2800"/>
              <a:t>Existing data already indicate interesting structure: need to interpret in terms of coronal inhomogeneity and electron beam properties.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41313"/>
            <a:ext cx="7772400" cy="649287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chemeClr val="accent2"/>
                </a:solidFill>
              </a:rPr>
              <a:t>The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82687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accent2"/>
                </a:solidFill>
              </a:rPr>
              <a:t>Post-flare loops: site of energy release(?)</a:t>
            </a:r>
            <a:br>
              <a:rPr lang="en-US" sz="3200" dirty="0" smtClean="0">
                <a:solidFill>
                  <a:schemeClr val="accent2"/>
                </a:solidFill>
              </a:rPr>
            </a:br>
            <a:r>
              <a:rPr lang="en-US" sz="3200" dirty="0" smtClean="0">
                <a:solidFill>
                  <a:schemeClr val="accent2"/>
                </a:solidFill>
              </a:rPr>
              <a:t>Locus of radio Type IV burst?</a:t>
            </a:r>
            <a:endParaRPr lang="en-US" sz="3200" dirty="0" smtClean="0">
              <a:solidFill>
                <a:schemeClr val="accent2"/>
              </a:solidFill>
            </a:endParaRPr>
          </a:p>
        </p:txBody>
      </p:sp>
      <p:pic>
        <p:nvPicPr>
          <p:cNvPr id="21508" name="Picture 4" descr="C:\Users\stephen\Desktop\Data\120307\AIA335_030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343" y="1787559"/>
            <a:ext cx="8449857" cy="52228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C:\Users\stephen\Desktop\Data\120307\RSTN_LEAR_245MHz_lc.gif"/>
          <p:cNvPicPr>
            <a:picLocks noChangeAspect="1" noChangeArrowheads="1"/>
          </p:cNvPicPr>
          <p:nvPr/>
        </p:nvPicPr>
        <p:blipFill>
          <a:blip r:embed="rId3" cstate="print"/>
          <a:srcRect l="7879" t="11765" r="7879" b="12549"/>
          <a:stretch>
            <a:fillRect/>
          </a:stretch>
        </p:blipFill>
        <p:spPr bwMode="auto">
          <a:xfrm>
            <a:off x="107403" y="838200"/>
            <a:ext cx="8942385" cy="6208275"/>
          </a:xfrm>
          <a:prstGeom prst="rect">
            <a:avLst/>
          </a:prstGeom>
          <a:noFill/>
        </p:spPr>
      </p:pic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49288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accent2"/>
                </a:solidFill>
              </a:rPr>
              <a:t>Bright radio emission</a:t>
            </a:r>
            <a:endParaRPr lang="en-US" sz="3200" dirty="0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chemeClr val="accent2"/>
                </a:solidFill>
              </a:rPr>
              <a:t>LW001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81000" y="1828800"/>
            <a:ext cx="8382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DRX setup:</a:t>
            </a:r>
          </a:p>
          <a:p>
            <a:pPr marL="636588" indent="-342900"/>
            <a:r>
              <a:rPr lang="en-US" kern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Beam 1 on Sun: filter 5, </a:t>
            </a:r>
            <a:r>
              <a:rPr lang="en-US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10-15 &amp; 15-20</a:t>
            </a:r>
            <a:r>
              <a:rPr lang="en-US" kern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MHz</a:t>
            </a:r>
          </a:p>
          <a:p>
            <a:pPr marL="636588" indent="-342900"/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Beam 2 on Sun: filter 7,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15-34 &amp; 34-52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MHz</a:t>
            </a:r>
          </a:p>
          <a:p>
            <a:pPr marL="636588" indent="-342900"/>
            <a:r>
              <a:rPr lang="en-US" kern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Beam 3 off Sun: filter 7, </a:t>
            </a:r>
            <a:r>
              <a:rPr lang="en-US" kern="0" dirty="0">
                <a:solidFill>
                  <a:srgbClr val="FF0000"/>
                </a:solidFill>
              </a:rPr>
              <a:t>15-34 &amp; 34-52</a:t>
            </a:r>
            <a:r>
              <a:rPr lang="en-US" kern="0" dirty="0">
                <a:solidFill>
                  <a:schemeClr val="tx1"/>
                </a:solidFill>
              </a:rPr>
              <a:t> </a:t>
            </a:r>
            <a:r>
              <a:rPr lang="en-US" kern="0" dirty="0" smtClean="0">
                <a:solidFill>
                  <a:schemeClr val="tx1"/>
                </a:solidFill>
              </a:rPr>
              <a:t>MHz</a:t>
            </a:r>
          </a:p>
          <a:p>
            <a:pPr marL="636588" indent="-342900"/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Beam 4 on Sun: filter 7, 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52-70 &amp; 70-88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MHz</a:t>
            </a:r>
          </a:p>
          <a:p>
            <a:pPr marL="636588" indent="-342900"/>
            <a:endParaRPr lang="en-US" kern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marL="636588" indent="-636588">
              <a:buNone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/>
              </a:rPr>
              <a:t>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/>
              </a:rPr>
              <a:t> 2.2 TB + 0.4 TB (need 3 TB drives)</a:t>
            </a:r>
          </a:p>
          <a:p>
            <a:pPr marL="636588" indent="-636588">
              <a:buNone/>
            </a:pPr>
            <a:r>
              <a:rPr lang="en-US" kern="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  <a:sym typeface="Symbol"/>
              </a:rPr>
              <a:t>Still</a:t>
            </a:r>
            <a:r>
              <a:rPr lang="en-US" kern="0" dirty="0" smtClean="0">
                <a:solidFill>
                  <a:schemeClr val="tx1"/>
                </a:solidFill>
                <a:latin typeface="+mj-lt"/>
                <a:ea typeface="+mj-ea"/>
                <a:cs typeface="+mj-cs"/>
                <a:sym typeface="Symbol"/>
              </a:rPr>
              <a:t> learning …. but </a:t>
            </a:r>
            <a:r>
              <a:rPr lang="en-US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  <a:sym typeface="Symbol"/>
              </a:rPr>
              <a:t>access time with LSL is fine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88912"/>
            <a:ext cx="7772400" cy="649288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accent2"/>
                </a:solidFill>
              </a:rPr>
              <a:t>245 MHz light curve into LWA morning</a:t>
            </a:r>
            <a:endParaRPr lang="en-US" sz="3200" dirty="0" smtClean="0">
              <a:solidFill>
                <a:schemeClr val="accent2"/>
              </a:solidFill>
            </a:endParaRPr>
          </a:p>
        </p:txBody>
      </p:sp>
      <p:pic>
        <p:nvPicPr>
          <p:cNvPr id="112642" name="Picture 2" descr="C:\Users\stephen\Desktop\Data\120307\RSTN_SVTO_245MHz_lc.gif"/>
          <p:cNvPicPr>
            <a:picLocks noChangeAspect="1" noChangeArrowheads="1"/>
          </p:cNvPicPr>
          <p:nvPr/>
        </p:nvPicPr>
        <p:blipFill>
          <a:blip r:embed="rId3" cstate="print"/>
          <a:srcRect l="7273" t="11765" r="7273" b="12549"/>
          <a:stretch>
            <a:fillRect/>
          </a:stretch>
        </p:blipFill>
        <p:spPr bwMode="auto">
          <a:xfrm>
            <a:off x="112967" y="975403"/>
            <a:ext cx="8929361" cy="61111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49288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accent2"/>
                </a:solidFill>
              </a:rPr>
              <a:t>Magnetic field distribution</a:t>
            </a:r>
            <a:endParaRPr lang="en-US" sz="3200" dirty="0" smtClean="0">
              <a:solidFill>
                <a:schemeClr val="accent2"/>
              </a:solidFill>
            </a:endParaRPr>
          </a:p>
        </p:txBody>
      </p:sp>
      <p:pic>
        <p:nvPicPr>
          <p:cNvPr id="111618" name="Picture 2" descr="C:\Users\stephen\Desktop\Data\120307\HMI_mag_1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073" y="914400"/>
            <a:ext cx="8739753" cy="6100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49288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accent2"/>
                </a:solidFill>
              </a:rPr>
              <a:t>Summary plot: 10-15 MHz </a:t>
            </a:r>
            <a:endParaRPr lang="en-US" sz="3200" dirty="0" smtClean="0">
              <a:solidFill>
                <a:schemeClr val="accent2"/>
              </a:solidFill>
            </a:endParaRPr>
          </a:p>
        </p:txBody>
      </p:sp>
      <p:pic>
        <p:nvPicPr>
          <p:cNvPr id="113666" name="Picture 2" descr="C:\Users\stephen\Desktop\Data\120307\LWA_DRX\12406_1s_summary_10-15.gif"/>
          <p:cNvPicPr>
            <a:picLocks noChangeAspect="1" noChangeArrowheads="1"/>
          </p:cNvPicPr>
          <p:nvPr/>
        </p:nvPicPr>
        <p:blipFill>
          <a:blip r:embed="rId3" cstate="print"/>
          <a:srcRect l="4848" t="6275" r="6061" b="10196"/>
          <a:stretch>
            <a:fillRect/>
          </a:stretch>
        </p:blipFill>
        <p:spPr bwMode="auto">
          <a:xfrm>
            <a:off x="244082" y="835184"/>
            <a:ext cx="8628174" cy="6251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1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1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rief_template_no_sidebar">
  <a:themeElements>
    <a:clrScheme name="1_brief_template_no_sidebar 8">
      <a:dk1>
        <a:srgbClr val="000000"/>
      </a:dk1>
      <a:lt1>
        <a:srgbClr val="FFFFFF"/>
      </a:lt1>
      <a:dk2>
        <a:srgbClr val="000099"/>
      </a:dk2>
      <a:lt2>
        <a:srgbClr val="808080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0000FF"/>
      </a:hlink>
      <a:folHlink>
        <a:srgbClr val="CECECE"/>
      </a:folHlink>
    </a:clrScheme>
    <a:fontScheme name="1_brief_template_no_sideba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rief_template_no_sidebar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rief_template_no_sideba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rief_template_no_sidebar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rief_template_no_sidebar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rief_template_no_sidebar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rief_template_no_sidebar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rief_template_no_sidebar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rief_template_no_sidebar 8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618FFD"/>
        </a:accent1>
        <a:accent2>
          <a:srgbClr val="00AE00"/>
        </a:accent2>
        <a:accent3>
          <a:srgbClr val="FFFFFF"/>
        </a:accent3>
        <a:accent4>
          <a:srgbClr val="000000"/>
        </a:accent4>
        <a:accent5>
          <a:srgbClr val="B7C6FE"/>
        </a:accent5>
        <a:accent6>
          <a:srgbClr val="009D00"/>
        </a:accent6>
        <a:hlink>
          <a:srgbClr val="0000FF"/>
        </a:hlink>
        <a:folHlink>
          <a:srgbClr val="CEC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2484</TotalTime>
  <Words>574</Words>
  <Application>Microsoft Office PowerPoint</Application>
  <PresentationFormat>Custom</PresentationFormat>
  <Paragraphs>93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Times New Roman</vt:lpstr>
      <vt:lpstr>Arial</vt:lpstr>
      <vt:lpstr>Default Design</vt:lpstr>
      <vt:lpstr>1_brief_template_no_sidebar</vt:lpstr>
      <vt:lpstr>Slide 1</vt:lpstr>
      <vt:lpstr>LW001: DRX data</vt:lpstr>
      <vt:lpstr>Slide 3</vt:lpstr>
      <vt:lpstr>Post-flare loops: site of energy release(?) Locus of radio Type IV burst?</vt:lpstr>
      <vt:lpstr>Bright radio emission</vt:lpstr>
      <vt:lpstr>LW001</vt:lpstr>
      <vt:lpstr>245 MHz light curve into LWA morning</vt:lpstr>
      <vt:lpstr>Magnetic field distribution</vt:lpstr>
      <vt:lpstr>Summary plot: 10-15 MHz </vt:lpstr>
      <vt:lpstr>Summary plot: 15-20 MHz </vt:lpstr>
      <vt:lpstr>Summary plot: 15-34 MHz 45° above Sun</vt:lpstr>
      <vt:lpstr>Summary plot: 15-34 MHz on Sun</vt:lpstr>
      <vt:lpstr>Summary plot: 34-52 MHz off Sun </vt:lpstr>
      <vt:lpstr>Summary plot: 34-52 MHz on Sun</vt:lpstr>
      <vt:lpstr>Summary plot: 52-70 MHz </vt:lpstr>
      <vt:lpstr>Summary plot: 70-88 MHz </vt:lpstr>
      <vt:lpstr>RFI at 15 UT off Sun</vt:lpstr>
      <vt:lpstr>RFI at low elevation (solar beam)</vt:lpstr>
      <vt:lpstr>RFI at 20 UT off Sun</vt:lpstr>
      <vt:lpstr>RFI on Sun at local noon</vt:lpstr>
      <vt:lpstr>Typical noise storm feature: Type I bursts</vt:lpstr>
      <vt:lpstr>Low frequency emission: 34-52 MHz</vt:lpstr>
      <vt:lpstr>Unexpected fine structure above 60 MHz</vt:lpstr>
      <vt:lpstr>“Zebra” patterns more common in flares</vt:lpstr>
      <vt:lpstr>Issues at high frequencies: pointing?</vt:lpstr>
      <vt:lpstr>Wrigglers and zebra alternating</vt:lpstr>
      <vt:lpstr>“Wrigglers” at 10 millisecond resolution</vt:lpstr>
      <vt:lpstr>Wrigglers, Type I, broadband modulation</vt:lpstr>
      <vt:lpstr>Polarization properties: off Sun</vt:lpstr>
      <vt:lpstr>Polarization properties: on Sun</vt:lpstr>
      <vt:lpstr>Circular polarization spectrum</vt:lpstr>
      <vt:lpstr>Slide 32</vt:lpstr>
      <vt:lpstr>Science with LWA-1 TBN data</vt:lpstr>
      <vt:lpstr>Science with LWA-1 TBW data</vt:lpstr>
      <vt:lpstr>The</vt:lpstr>
    </vt:vector>
  </TitlesOfParts>
  <Company>University of Maryland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Radio Sun</dc:title>
  <dc:creator>Stephen White</dc:creator>
  <cp:lastModifiedBy>stephen</cp:lastModifiedBy>
  <cp:revision>175</cp:revision>
  <dcterms:created xsi:type="dcterms:W3CDTF">2001-06-22T09:06:41Z</dcterms:created>
  <dcterms:modified xsi:type="dcterms:W3CDTF">2012-07-26T05:47:38Z</dcterms:modified>
</cp:coreProperties>
</file>