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13"/>
  </p:notesMasterIdLst>
  <p:handoutMasterIdLst>
    <p:handoutMasterId r:id="rId14"/>
  </p:handoutMasterIdLst>
  <p:sldIdLst>
    <p:sldId id="322" r:id="rId2"/>
    <p:sldId id="417" r:id="rId3"/>
    <p:sldId id="419" r:id="rId4"/>
    <p:sldId id="420" r:id="rId5"/>
    <p:sldId id="424" r:id="rId6"/>
    <p:sldId id="422" r:id="rId7"/>
    <p:sldId id="423" r:id="rId8"/>
    <p:sldId id="421" r:id="rId9"/>
    <p:sldId id="425" r:id="rId10"/>
    <p:sldId id="415" r:id="rId11"/>
    <p:sldId id="405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ＭＳ Ｐゴシック" pitchFamily="-65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ＭＳ Ｐゴシック" pitchFamily="-65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ＭＳ Ｐゴシック" pitchFamily="-65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FF00"/>
    <a:srgbClr val="0000FF"/>
    <a:srgbClr val="5B634A"/>
    <a:srgbClr val="80004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>
      <p:cViewPr varScale="1">
        <p:scale>
          <a:sx n="138" d="100"/>
          <a:sy n="138" d="100"/>
        </p:scale>
        <p:origin x="-15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102D06E-0BB3-ED4F-B1B1-9DC88A4B5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69C75E6-F62E-8347-8CC8-FF3F0222C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91DDCC-0201-E94D-9BE4-47AABE0F982D}" type="slidenum">
              <a:rPr lang="en-US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1</a:t>
            </a:fld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sz="1200" b="0" i="0" u="none" strike="noStrike" kern="1200" dirty="0" smtClean="0">
                <a:solidFill>
                  <a:schemeClr val="tx1"/>
                </a:solidFill>
                <a:latin typeface="Times New Roman" charset="0"/>
                <a:ea typeface="ＭＳ Ｐゴシック" pitchFamily="-65" charset="-128"/>
                <a:cs typeface="ＭＳ Ｐゴシック" pitchFamily="-65" charset="-128"/>
              </a:rPr>
              <a:t>power</a:t>
            </a:r>
            <a:r>
              <a:rPr dirty="0" smtClean="0"/>
              <a:t> </a:t>
            </a:r>
            <a:r>
              <a:rPr sz="1200" b="0" i="0" u="none" strike="noStrike" kern="1200" dirty="0" smtClean="0">
                <a:solidFill>
                  <a:schemeClr val="tx1"/>
                </a:solidFill>
                <a:latin typeface="Times New Roman" charset="0"/>
                <a:ea typeface="ＭＳ Ｐゴシック" pitchFamily="-65" charset="-128"/>
                <a:cs typeface="ＭＳ Ｐゴシック" pitchFamily="-65" charset="-128"/>
              </a:rPr>
              <a:t>26455</a:t>
            </a:r>
            <a:r>
              <a:rPr dirty="0" smtClean="0"/>
              <a:t> </a:t>
            </a:r>
            <a:r>
              <a:rPr sz="1200" b="0" i="0" u="none" strike="noStrike" kern="1200" dirty="0" smtClean="0">
                <a:solidFill>
                  <a:schemeClr val="tx1"/>
                </a:solidFill>
                <a:latin typeface="Times New Roman" charset="0"/>
                <a:ea typeface="ＭＳ Ｐゴシック" pitchFamily="-65" charset="-128"/>
                <a:cs typeface="ＭＳ Ｐゴシック" pitchFamily="-65" charset="-128"/>
              </a:rPr>
              <a:t>communications</a:t>
            </a:r>
            <a:r>
              <a:rPr dirty="0" smtClean="0"/>
              <a:t> </a:t>
            </a:r>
            <a:r>
              <a:rPr sz="1200" b="0" i="0" u="none" strike="noStrike" kern="1200" dirty="0" smtClean="0">
                <a:solidFill>
                  <a:schemeClr val="tx1"/>
                </a:solidFill>
                <a:latin typeface="Times New Roman" charset="0"/>
                <a:ea typeface="ＭＳ Ｐゴシック" pitchFamily="-65" charset="-128"/>
                <a:cs typeface="ＭＳ Ｐゴシック" pitchFamily="-65" charset="-128"/>
              </a:rPr>
              <a:t>27180</a:t>
            </a:r>
            <a:r>
              <a:rPr dirty="0" smtClean="0"/>
              <a:t> </a:t>
            </a:r>
            <a:r>
              <a:rPr sz="1200" b="0" i="0" u="none" strike="noStrike" kern="1200" dirty="0" smtClean="0">
                <a:solidFill>
                  <a:schemeClr val="tx1"/>
                </a:solidFill>
                <a:latin typeface="Times New Roman" charset="0"/>
                <a:ea typeface="ＭＳ Ｐゴシック" pitchFamily="-65" charset="-128"/>
                <a:cs typeface="ＭＳ Ｐゴシック" pitchFamily="-65" charset="-128"/>
              </a:rPr>
              <a:t>data recording</a:t>
            </a:r>
            <a:r>
              <a:rPr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Times New Roman" charset="0"/>
                <a:ea typeface="ＭＳ Ｐゴシック" pitchFamily="-65" charset="-128"/>
                <a:cs typeface="ＭＳ Ｐゴシック" pitchFamily="-65" charset="-128"/>
              </a:rPr>
              <a:t>500</a:t>
            </a:r>
            <a:r>
              <a:rPr sz="1200" b="0" i="0" u="none" strike="noStrike" kern="1200" dirty="0" smtClean="0">
                <a:solidFill>
                  <a:schemeClr val="tx1"/>
                </a:solidFill>
                <a:latin typeface="Times New Roman" charset="0"/>
                <a:ea typeface="ＭＳ Ｐゴシック" pitchFamily="-65" charset="-128"/>
                <a:cs typeface="ＭＳ Ｐゴシック" pitchFamily="-65" charset="-128"/>
              </a:rPr>
              <a:t>0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Times New Roman" charset="0"/>
                <a:ea typeface="ＭＳ Ｐゴシック" pitchFamily="-65" charset="-128"/>
                <a:cs typeface="ＭＳ Ｐゴシック" pitchFamily="-65" charset="-128"/>
              </a:rPr>
              <a:t>0</a:t>
            </a:r>
            <a:r>
              <a:rPr smtClean="0"/>
              <a:t> </a:t>
            </a:r>
            <a:r>
              <a:rPr sz="1200" b="0" i="0" u="none" strike="noStrike" kern="1200" dirty="0" smtClean="0">
                <a:solidFill>
                  <a:schemeClr val="tx1"/>
                </a:solidFill>
                <a:latin typeface="Times New Roman" charset="0"/>
                <a:ea typeface="ＭＳ Ｐゴシック" pitchFamily="-65" charset="-128"/>
                <a:cs typeface="ＭＳ Ｐゴシック" pitchFamily="-65" charset="-128"/>
              </a:rPr>
              <a:t>data collection</a:t>
            </a:r>
            <a:r>
              <a:rPr dirty="0" smtClean="0"/>
              <a:t> </a:t>
            </a:r>
            <a:r>
              <a:rPr sz="1200" b="0" i="0" u="none" strike="noStrike" kern="1200" dirty="0" smtClean="0">
                <a:solidFill>
                  <a:schemeClr val="tx1"/>
                </a:solidFill>
                <a:latin typeface="Times New Roman" charset="0"/>
                <a:ea typeface="ＭＳ Ｐゴシック" pitchFamily="-65" charset="-128"/>
                <a:cs typeface="ＭＳ Ｐゴシック" pitchFamily="-65" charset="-128"/>
              </a:rPr>
              <a:t>10011</a:t>
            </a:r>
            <a:r>
              <a:rPr dirty="0" smtClean="0"/>
              <a:t> </a:t>
            </a:r>
            <a:r>
              <a:rPr sz="1200" b="0" i="0" u="none" strike="noStrike" kern="1200" dirty="0" smtClean="0">
                <a:solidFill>
                  <a:schemeClr val="tx1"/>
                </a:solidFill>
                <a:latin typeface="Times New Roman" charset="0"/>
                <a:ea typeface="ＭＳ Ｐゴシック" pitchFamily="-65" charset="-128"/>
                <a:cs typeface="ＭＳ Ｐゴシック" pitchFamily="-65" charset="-128"/>
              </a:rPr>
              <a:t>spares</a:t>
            </a:r>
            <a:r>
              <a:rPr dirty="0" smtClean="0"/>
              <a:t> </a:t>
            </a:r>
            <a:r>
              <a:rPr sz="1200" b="0" i="0" u="none" strike="noStrike" kern="1200" dirty="0" smtClean="0">
                <a:solidFill>
                  <a:schemeClr val="tx1"/>
                </a:solidFill>
                <a:latin typeface="Times New Roman" charset="0"/>
                <a:ea typeface="ＭＳ Ｐゴシック" pitchFamily="-65" charset="-128"/>
                <a:cs typeface="ＭＳ Ｐゴシック" pitchFamily="-65" charset="-128"/>
              </a:rPr>
              <a:t>20939</a:t>
            </a:r>
            <a:r>
              <a:rPr dirty="0" smtClean="0"/>
              <a:t> </a:t>
            </a:r>
            <a:r>
              <a:rPr sz="1200" b="0" i="0" u="none" strike="noStrike" kern="1200" dirty="0" smtClean="0">
                <a:solidFill>
                  <a:schemeClr val="tx1"/>
                </a:solidFill>
                <a:latin typeface="Times New Roman" charset="0"/>
                <a:ea typeface="ＭＳ Ｐゴシック" pitchFamily="-65" charset="-128"/>
                <a:cs typeface="ＭＳ Ｐゴシック" pitchFamily="-65" charset="-128"/>
              </a:rPr>
              <a:t>misc</a:t>
            </a:r>
            <a:r>
              <a:rPr dirty="0" smtClean="0"/>
              <a:t> </a:t>
            </a:r>
            <a:r>
              <a:rPr sz="1200" b="0" i="0" u="none" strike="noStrike" kern="1200" dirty="0" smtClean="0">
                <a:solidFill>
                  <a:schemeClr val="tx1"/>
                </a:solidFill>
                <a:latin typeface="Times New Roman" charset="0"/>
                <a:ea typeface="ＭＳ Ｐゴシック" pitchFamily="-65" charset="-128"/>
                <a:cs typeface="ＭＳ Ｐゴシック" pitchFamily="-65" charset="-128"/>
              </a:rPr>
              <a:t>16000</a:t>
            </a:r>
            <a:r>
              <a:rPr dirty="0" smtClean="0"/>
              <a:t> </a:t>
            </a:r>
            <a:r>
              <a:rPr sz="1200" b="0" i="0" u="none" strike="noStrike" kern="1200" dirty="0" smtClean="0">
                <a:solidFill>
                  <a:schemeClr val="tx1"/>
                </a:solidFill>
                <a:latin typeface="Times New Roman" charset="0"/>
                <a:ea typeface="ＭＳ Ｐゴシック" pitchFamily="-65" charset="-128"/>
                <a:cs typeface="ＭＳ Ｐゴシック" pitchFamily="-65" charset="-128"/>
              </a:rPr>
              <a:t>travel</a:t>
            </a:r>
            <a:r>
              <a:rPr dirty="0" smtClean="0"/>
              <a:t> </a:t>
            </a:r>
            <a:r>
              <a:rPr sz="1200" b="0" i="0" u="none" strike="noStrike" kern="1200" dirty="0" smtClean="0">
                <a:solidFill>
                  <a:schemeClr val="tx1"/>
                </a:solidFill>
                <a:latin typeface="Times New Roman" charset="0"/>
                <a:ea typeface="ＭＳ Ｐゴシック" pitchFamily="-65" charset="-128"/>
                <a:cs typeface="ＭＳ Ｐゴシック" pitchFamily="-65" charset="-128"/>
              </a:rPr>
              <a:t>6192</a:t>
            </a:r>
            <a:r>
              <a:rPr dirty="0" smtClean="0"/>
              <a:t> </a:t>
            </a:r>
            <a:r>
              <a:rPr sz="1200" b="0" i="0" u="none" strike="noStrike" kern="1200" dirty="0" smtClean="0">
                <a:solidFill>
                  <a:schemeClr val="tx1"/>
                </a:solidFill>
                <a:latin typeface="Times New Roman" charset="0"/>
                <a:ea typeface="ＭＳ Ｐゴシック" pitchFamily="-65" charset="-128"/>
                <a:cs typeface="ＭＳ Ｐゴシック" pitchFamily="-65" charset="-128"/>
              </a:rPr>
              <a:t>shipping</a:t>
            </a:r>
            <a:r>
              <a:rPr dirty="0" smtClean="0"/>
              <a:t> </a:t>
            </a:r>
            <a:r>
              <a:rPr sz="1200" b="0" i="0" u="none" strike="noStrike" kern="1200" dirty="0" smtClean="0">
                <a:solidFill>
                  <a:schemeClr val="tx1"/>
                </a:solidFill>
                <a:latin typeface="Times New Roman" charset="0"/>
                <a:ea typeface="ＭＳ Ｐゴシック" pitchFamily="-65" charset="-128"/>
                <a:cs typeface="ＭＳ Ｐゴシック" pitchFamily="-65" charset="-128"/>
              </a:rPr>
              <a:t>6282</a:t>
            </a:r>
            <a:r>
              <a:rPr dirty="0" smtClean="0"/>
              <a:t> </a:t>
            </a:r>
            <a:r>
              <a:rPr sz="1200" b="0" i="0" u="none" strike="noStrike" kern="1200" dirty="0" smtClean="0">
                <a:solidFill>
                  <a:schemeClr val="tx1"/>
                </a:solidFill>
                <a:latin typeface="Times New Roman" charset="0"/>
                <a:ea typeface="ＭＳ Ｐゴシック" pitchFamily="-65" charset="-128"/>
                <a:cs typeface="ＭＳ Ｐゴシック" pitchFamily="-65" charset="-128"/>
              </a:rPr>
              <a:t>staff</a:t>
            </a:r>
            <a:r>
              <a:rPr dirty="0" smtClean="0"/>
              <a:t> </a:t>
            </a:r>
            <a:r>
              <a:rPr sz="1200" b="0" i="0" u="none" strike="noStrike" kern="1200" dirty="0" smtClean="0">
                <a:solidFill>
                  <a:schemeClr val="tx1"/>
                </a:solidFill>
                <a:latin typeface="Times New Roman" charset="0"/>
                <a:ea typeface="ＭＳ Ｐゴシック" pitchFamily="-65" charset="-128"/>
                <a:cs typeface="ＭＳ Ｐゴシック" pitchFamily="-65" charset="-128"/>
              </a:rPr>
              <a:t>432000</a:t>
            </a:r>
            <a:r>
              <a:rPr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9C75E6-F62E-8347-8CC8-FF3F0222C9A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JJ and Ernest working on LWANA power lines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9C75E6-F62E-8347-8CC8-FF3F0222C9A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47EEC-5A6D-E640-978A-78C2577B7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192AA-EA60-4C42-966C-984CEA85A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B5FCC-9210-4947-9413-C6ACC4A27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B2040-9BB2-924C-8B6F-0CB21EA6F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180D5-947C-EA4F-85DC-24228DA84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F7900-3FFA-C246-8633-7EC12ABFA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0BB5B-1133-1046-9316-15664D294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E0F0B-AC9B-974D-8F9C-FFEF85929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E7035-5F8C-5F4E-A490-6B6FCA6E1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D1669-63A6-5948-93C7-D8D3A110A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222BB-01A3-9E4B-B100-54CCBEDDB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5824464-CEBC-D340-8C2A-AFEFF2C14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IMG_0857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df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76400" y="-76200"/>
            <a:ext cx="7239000" cy="99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dirty="0" smtClean="0">
                <a:solidFill>
                  <a:srgbClr val="FFFF00"/>
                </a:solidFill>
                <a:latin typeface="Comic Sans MS" pitchFamily="-65" charset="0"/>
              </a:rPr>
              <a:t>LWA Future Plans</a:t>
            </a:r>
            <a:endParaRPr lang="en-US" sz="3200" dirty="0">
              <a:solidFill>
                <a:srgbClr val="FFFF00"/>
              </a:solidFill>
              <a:latin typeface="Comic Sans MS" pitchFamily="-65" charset="0"/>
            </a:endParaRPr>
          </a:p>
        </p:txBody>
      </p:sp>
      <p:sp>
        <p:nvSpPr>
          <p:cNvPr id="1536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685800"/>
            <a:ext cx="7239000" cy="533400"/>
          </a:xfrm>
        </p:spPr>
        <p:txBody>
          <a:bodyPr/>
          <a:lstStyle/>
          <a:p>
            <a:pPr eaLnBrk="1" hangingPunct="1"/>
            <a:r>
              <a:rPr lang="en-US" sz="1700"/>
              <a:t>Greg Taylor (UNM ) on behalf of the LWA Project</a:t>
            </a:r>
          </a:p>
          <a:p>
            <a:pPr eaLnBrk="1" hangingPunct="1"/>
            <a:endParaRPr lang="en-US" sz="2400"/>
          </a:p>
        </p:txBody>
      </p:sp>
      <p:sp>
        <p:nvSpPr>
          <p:cNvPr id="15364" name="Rectangle 22"/>
          <p:cNvSpPr>
            <a:spLocks noChangeArrowheads="1"/>
          </p:cNvSpPr>
          <p:nvPr/>
        </p:nvSpPr>
        <p:spPr bwMode="auto">
          <a:xfrm>
            <a:off x="7058025" y="32527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365" name="Picture 27" descr="LWA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96850"/>
            <a:ext cx="19812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3" descr="P4017459_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066800"/>
            <a:ext cx="84216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dirty="0" smtClean="0">
                <a:solidFill>
                  <a:schemeClr val="accent3"/>
                </a:solidFill>
              </a:rPr>
              <a:t>Thank You for your Support!</a:t>
            </a:r>
            <a:endParaRPr lang="en-US" sz="3400" dirty="0">
              <a:solidFill>
                <a:schemeClr val="accent3"/>
              </a:solidFill>
            </a:endParaRPr>
          </a:p>
        </p:txBody>
      </p:sp>
      <p:sp>
        <p:nvSpPr>
          <p:cNvPr id="21507" name="Rectangle 2"/>
          <p:cNvSpPr>
            <a:spLocks/>
          </p:cNvSpPr>
          <p:nvPr/>
        </p:nvSpPr>
        <p:spPr bwMode="auto">
          <a:xfrm>
            <a:off x="914400" y="762000"/>
            <a:ext cx="7527925" cy="4410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28573" bIns="0" anchor="ctr">
            <a:prstTxWarp prst="textNoShape">
              <a:avLst/>
            </a:prstTxWarp>
          </a:bodyPr>
          <a:lstStyle/>
          <a:p>
            <a:pPr marL="268288" indent="-239713">
              <a:spcBef>
                <a:spcPts val="525"/>
              </a:spcBef>
              <a:buClr>
                <a:srgbClr val="000000"/>
              </a:buClr>
              <a:buSzPct val="100000"/>
            </a:pPr>
            <a:endParaRPr lang="en-US" sz="2000" b="1" dirty="0" smtClean="0">
              <a:solidFill>
                <a:srgbClr val="FFFF00"/>
              </a:solidFill>
              <a:latin typeface="Arial" pitchFamily="-65" charset="0"/>
              <a:ea typeface="Lucida Grande" pitchFamily="-65" charset="0"/>
              <a:cs typeface="Lucida Grande" pitchFamily="-65" charset="0"/>
              <a:sym typeface="Arial" pitchFamily="-65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Backup Slides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003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dirty="0" smtClean="0">
                <a:solidFill>
                  <a:schemeClr val="tx1"/>
                </a:solidFill>
              </a:rPr>
              <a:t>North Arm Site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371600"/>
            <a:ext cx="560922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20 Dipoles installed across 100m diameter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16 dual polarization cabled up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TBN/TBW capability demonstrated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dirty="0" smtClean="0">
                <a:solidFill>
                  <a:srgbClr val="FFFF00"/>
                </a:solidFill>
              </a:rPr>
              <a:t>North Arm Site</a:t>
            </a:r>
          </a:p>
        </p:txBody>
      </p:sp>
      <p:pic>
        <p:nvPicPr>
          <p:cNvPr id="4" name="Picture 3" descr="IMG_02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NArf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4419600" cy="26040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0" y="22860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2"/>
                </a:solidFill>
              </a:rPr>
              <a:t>16 dipole TBW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33400" y="-381000"/>
            <a:ext cx="10363200" cy="7239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dirty="0" smtClean="0">
                <a:solidFill>
                  <a:schemeClr val="bg2"/>
                </a:solidFill>
              </a:rPr>
              <a:t>LWA Projects</a:t>
            </a:r>
            <a:endParaRPr lang="en-US" sz="3400" dirty="0">
              <a:solidFill>
                <a:schemeClr val="bg2"/>
              </a:solidFill>
            </a:endParaRPr>
          </a:p>
        </p:txBody>
      </p:sp>
      <p:pic>
        <p:nvPicPr>
          <p:cNvPr id="7" name="Picture 6" descr="LWA-project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0" y="38100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dirty="0" smtClean="0">
                <a:solidFill>
                  <a:srgbClr val="FFFF00"/>
                </a:solidFill>
              </a:rPr>
              <a:t>Pending Support</a:t>
            </a:r>
            <a:endParaRPr lang="en-US" sz="3400" dirty="0">
              <a:solidFill>
                <a:srgbClr val="FFFF00"/>
              </a:solidFill>
            </a:endParaRPr>
          </a:p>
        </p:txBody>
      </p:sp>
      <p:sp>
        <p:nvSpPr>
          <p:cNvPr id="21507" name="Rectangle 2"/>
          <p:cNvSpPr>
            <a:spLocks/>
          </p:cNvSpPr>
          <p:nvPr/>
        </p:nvSpPr>
        <p:spPr bwMode="auto">
          <a:xfrm>
            <a:off x="838200" y="838201"/>
            <a:ext cx="7527925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28573" bIns="0" anchor="ctr">
            <a:prstTxWarp prst="textNoShape">
              <a:avLst/>
            </a:prstTxWarp>
          </a:bodyPr>
          <a:lstStyle/>
          <a:p>
            <a:pPr marL="268288" indent="-239713">
              <a:spcBef>
                <a:spcPts val="525"/>
              </a:spcBef>
              <a:buSzPct val="100000"/>
              <a:buFont typeface="Arial" pitchFamily="-65" charset="0"/>
              <a:buChar char="•"/>
            </a:pPr>
            <a:r>
              <a:rPr lang="en-US" sz="20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NSF/AAG Proposal (Hot </a:t>
            </a:r>
            <a:r>
              <a:rPr lang="en-US" sz="2000" dirty="0" err="1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Jupiters</a:t>
            </a:r>
            <a:r>
              <a:rPr lang="en-US" sz="20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)</a:t>
            </a:r>
          </a:p>
          <a:p>
            <a:pPr marL="725488" lvl="1" indent="-239713">
              <a:spcBef>
                <a:spcPts val="525"/>
              </a:spcBef>
              <a:buSzPct val="100000"/>
              <a:buFont typeface="Arial" pitchFamily="-65" charset="0"/>
              <a:buChar char="•"/>
            </a:pPr>
            <a:r>
              <a:rPr lang="en-US" sz="20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Undergraduate student support</a:t>
            </a:r>
          </a:p>
          <a:p>
            <a:pPr marL="725488" lvl="1" indent="-239713">
              <a:spcBef>
                <a:spcPts val="525"/>
              </a:spcBef>
              <a:buSzPct val="100000"/>
              <a:buFont typeface="Arial" pitchFamily="-65" charset="0"/>
              <a:buChar char="•"/>
            </a:pPr>
            <a:r>
              <a:rPr lang="en-US" sz="20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Software (</a:t>
            </a:r>
            <a:r>
              <a:rPr lang="en-US" sz="2000" dirty="0" err="1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Jayce</a:t>
            </a:r>
            <a:r>
              <a:rPr lang="en-US" sz="20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 Dowell)</a:t>
            </a:r>
          </a:p>
          <a:p>
            <a:pPr marL="268288" indent="-239713">
              <a:spcBef>
                <a:spcPts val="525"/>
              </a:spcBef>
              <a:buSzPct val="100000"/>
              <a:buFont typeface="Arial" pitchFamily="-65" charset="0"/>
              <a:buChar char="•"/>
            </a:pPr>
            <a:r>
              <a:rPr lang="en-US" sz="20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NSF/EARS Proposal on Spectrum Measurement</a:t>
            </a:r>
          </a:p>
          <a:p>
            <a:pPr marL="268288" indent="-239713">
              <a:spcBef>
                <a:spcPts val="525"/>
              </a:spcBef>
              <a:buSzPct val="100000"/>
              <a:buFont typeface="Arial" pitchFamily="-65" charset="0"/>
              <a:buChar char="•"/>
            </a:pPr>
            <a:r>
              <a:rPr lang="en-US" sz="20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AFRL Proposals</a:t>
            </a:r>
          </a:p>
          <a:p>
            <a:pPr marL="268288" indent="-239713">
              <a:spcBef>
                <a:spcPts val="525"/>
              </a:spcBef>
              <a:buSzPct val="100000"/>
              <a:buFont typeface="Arial" pitchFamily="-65" charset="0"/>
              <a:buChar char="•"/>
            </a:pPr>
            <a:r>
              <a:rPr lang="en-US" sz="20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others?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1732643" y="89297"/>
            <a:ext cx="6517822" cy="535781"/>
          </a:xfrm>
        </p:spPr>
        <p:txBody>
          <a:bodyPr/>
          <a:lstStyle/>
          <a:p>
            <a:pPr eaLnBrk="1" hangingPunct="1"/>
            <a:r>
              <a:rPr lang="en-US" sz="34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The LWA Instrument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2894" y="1677294"/>
            <a:ext cx="5063369" cy="506313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9072" y="3198317"/>
            <a:ext cx="2447774" cy="17070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57" name="Line 4"/>
          <p:cNvSpPr>
            <a:spLocks noChangeShapeType="1"/>
          </p:cNvSpPr>
          <p:nvPr/>
        </p:nvSpPr>
        <p:spPr bwMode="auto">
          <a:xfrm>
            <a:off x="4688417" y="894458"/>
            <a:ext cx="820964" cy="251668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64285" tIns="32144" rIns="64285" bIns="3214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8" name="Line 5"/>
          <p:cNvSpPr>
            <a:spLocks noChangeShapeType="1"/>
          </p:cNvSpPr>
          <p:nvPr/>
        </p:nvSpPr>
        <p:spPr bwMode="auto">
          <a:xfrm>
            <a:off x="3187096" y="3106044"/>
            <a:ext cx="2331357" cy="30509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64285" tIns="32144" rIns="64285" bIns="3214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9" name="Rectangle 6"/>
          <p:cNvSpPr>
            <a:spLocks/>
          </p:cNvSpPr>
          <p:nvPr/>
        </p:nvSpPr>
        <p:spPr bwMode="auto">
          <a:xfrm>
            <a:off x="6673548" y="2232422"/>
            <a:ext cx="2304143" cy="812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latin typeface="Arial" charset="0"/>
                <a:ea typeface="Arial" charset="0"/>
                <a:cs typeface="Arial" charset="0"/>
                <a:sym typeface="Arial" charset="0"/>
              </a:rPr>
              <a:t>State of New Mexico, USA</a:t>
            </a:r>
          </a:p>
        </p:txBody>
      </p:sp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262" y="884039"/>
            <a:ext cx="4537227" cy="23053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61" name="Rectangle 8"/>
          <p:cNvSpPr>
            <a:spLocks/>
          </p:cNvSpPr>
          <p:nvPr/>
        </p:nvSpPr>
        <p:spPr bwMode="auto">
          <a:xfrm>
            <a:off x="3137203" y="1339453"/>
            <a:ext cx="1321405" cy="4375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latin typeface="Arial" charset="0"/>
                <a:ea typeface="Arial" charset="0"/>
                <a:cs typeface="Arial" charset="0"/>
                <a:sym typeface="Arial" charset="0"/>
              </a:rPr>
              <a:t>LWA1</a:t>
            </a:r>
          </a:p>
        </p:txBody>
      </p:sp>
      <p:sp>
        <p:nvSpPr>
          <p:cNvPr id="23562" name="Rectangle 9"/>
          <p:cNvSpPr>
            <a:spLocks/>
          </p:cNvSpPr>
          <p:nvPr/>
        </p:nvSpPr>
        <p:spPr bwMode="auto">
          <a:xfrm>
            <a:off x="160263" y="894458"/>
            <a:ext cx="4528155" cy="229344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3" name="Rectangle 10"/>
          <p:cNvSpPr>
            <a:spLocks/>
          </p:cNvSpPr>
          <p:nvPr/>
        </p:nvSpPr>
        <p:spPr bwMode="auto">
          <a:xfrm>
            <a:off x="1276047" y="3187899"/>
            <a:ext cx="2456846" cy="172343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4" name="Rectangle 12"/>
          <p:cNvSpPr>
            <a:spLocks/>
          </p:cNvSpPr>
          <p:nvPr/>
        </p:nvSpPr>
        <p:spPr bwMode="auto">
          <a:xfrm>
            <a:off x="5018012" y="751583"/>
            <a:ext cx="3645225" cy="8386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28571" bIns="0" anchor="ctr">
            <a:prstTxWarp prst="textNoShape">
              <a:avLst/>
            </a:prstTxWarp>
            <a:spAutoFit/>
          </a:bodyPr>
          <a:lstStyle/>
          <a:p>
            <a:pPr marL="25528">
              <a:spcBef>
                <a:spcPts val="733"/>
              </a:spcBef>
              <a:buClr>
                <a:schemeClr val="tx1"/>
              </a:buClr>
              <a:buSzPct val="125000"/>
              <a:buFont typeface="Arial" charset="0"/>
              <a:buChar char="•"/>
            </a:pPr>
            <a:r>
              <a:rPr lang="en-US" sz="1400" b="1" dirty="0">
                <a:latin typeface="Arial" charset="0"/>
                <a:ea typeface="Arial" charset="0"/>
                <a:cs typeface="Arial" charset="0"/>
                <a:sym typeface="Arial" charset="0"/>
              </a:rPr>
              <a:t> 10-88 MHz Aperture Synthesis Telescope           </a:t>
            </a:r>
          </a:p>
          <a:p>
            <a:pPr marL="25528">
              <a:spcBef>
                <a:spcPts val="733"/>
              </a:spcBef>
              <a:buSzPct val="125000"/>
              <a:buFont typeface="Arial" charset="0"/>
              <a:buChar char="•"/>
            </a:pPr>
            <a:r>
              <a:rPr lang="en-US" sz="1400" b="1" dirty="0">
                <a:latin typeface="Arial" charset="0"/>
                <a:ea typeface="Arial" charset="0"/>
                <a:cs typeface="Arial" charset="0"/>
                <a:sym typeface="Arial" charset="0"/>
              </a:rPr>
              <a:t> 4 beams </a:t>
            </a:r>
            <a:r>
              <a:rPr lang="en-US" sz="1400" b="1" dirty="0" err="1"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>
                <a:latin typeface="Arial" charset="0"/>
                <a:ea typeface="Arial" charset="0"/>
                <a:cs typeface="Arial" charset="0"/>
                <a:sym typeface="Arial" charset="0"/>
              </a:rPr>
              <a:t> 2 pol. </a:t>
            </a:r>
            <a:r>
              <a:rPr lang="en-US" sz="1400" b="1" dirty="0" err="1"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>
                <a:latin typeface="Arial" charset="0"/>
                <a:ea typeface="Arial" charset="0"/>
                <a:cs typeface="Arial" charset="0"/>
                <a:sym typeface="Arial" charset="0"/>
              </a:rPr>
              <a:t> 2 tunings </a:t>
            </a:r>
            <a:r>
              <a:rPr lang="en-US" sz="1400" b="1" dirty="0" err="1"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>
                <a:latin typeface="Arial" charset="0"/>
                <a:ea typeface="Arial" charset="0"/>
                <a:cs typeface="Arial" charset="0"/>
                <a:sym typeface="Arial" charset="0"/>
              </a:rPr>
              <a:t> 16 MHz </a:t>
            </a:r>
          </a:p>
          <a:p>
            <a:pPr marL="25528">
              <a:spcBef>
                <a:spcPts val="733"/>
              </a:spcBef>
              <a:buSzPct val="125000"/>
              <a:buFont typeface="Arial" charset="0"/>
              <a:buChar char="•"/>
            </a:pPr>
            <a:r>
              <a:rPr lang="en-US" sz="1400" b="1" dirty="0">
                <a:latin typeface="Arial" charset="0"/>
                <a:ea typeface="Arial" charset="0"/>
                <a:cs typeface="Arial" charset="0"/>
                <a:sym typeface="Arial" charset="0"/>
              </a:rPr>
              <a:t> 2 all-sky transient obs. modes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703" y="4953001"/>
            <a:ext cx="3504595" cy="1753195"/>
          </a:xfrm>
          <a:prstGeom prst="rect">
            <a:avLst/>
          </a:prstGeom>
          <a:solidFill>
            <a:schemeClr val="accent3"/>
          </a:solidFill>
          <a:ln w="5715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566" name="TextBox 14"/>
          <p:cNvSpPr txBox="1">
            <a:spLocks noChangeArrowheads="1"/>
          </p:cNvSpPr>
          <p:nvPr/>
        </p:nvSpPr>
        <p:spPr bwMode="auto">
          <a:xfrm>
            <a:off x="228298" y="5104805"/>
            <a:ext cx="3353405" cy="147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prstTxWarp prst="textNoShape">
              <a:avLst/>
            </a:prstTxWarp>
            <a:spAutoFit/>
          </a:bodyPr>
          <a:lstStyle/>
          <a:p>
            <a:pPr>
              <a:spcAft>
                <a:spcPts val="603"/>
              </a:spcAft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 LWA1 operational in 2011</a:t>
            </a:r>
          </a:p>
          <a:p>
            <a:pPr>
              <a:spcAft>
                <a:spcPts val="603"/>
              </a:spcAft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 Goal of 53 LWA stations, baselines up to 400 km for resolution 2” at 80 MHz with </a:t>
            </a:r>
            <a:r>
              <a:rPr lang="en-US" sz="1600" dirty="0" err="1">
                <a:solidFill>
                  <a:schemeClr val="tx2"/>
                </a:solidFill>
              </a:rPr>
              <a:t>mJy</a:t>
            </a:r>
            <a:r>
              <a:rPr lang="en-US" sz="1600" dirty="0">
                <a:solidFill>
                  <a:schemeClr val="tx2"/>
                </a:solidFill>
              </a:rPr>
              <a:t> sensitivity</a:t>
            </a:r>
          </a:p>
          <a:p>
            <a:pPr>
              <a:spcAft>
                <a:spcPts val="603"/>
              </a:spcAft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 Cost is ~$1M/station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 txBox="1">
            <a:spLocks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Comparison to other instruments</a:t>
            </a:r>
          </a:p>
        </p:txBody>
      </p:sp>
      <p:pic>
        <p:nvPicPr>
          <p:cNvPr id="40963" name="Picture 27" descr="LWA_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2088" y="6324600"/>
            <a:ext cx="133191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124200" y="6248400"/>
            <a:ext cx="2895600" cy="4572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AAE0BC9-DA54-AB43-B024-5007FE5E91DE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457200" y="5695950"/>
            <a:ext cx="5105400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LWA1 has sensitivity</a:t>
            </a:r>
            <a:r>
              <a:rPr lang="en-US" sz="2000" b="1" dirty="0" smtClean="0">
                <a:solidFill>
                  <a:srgbClr val="000000"/>
                </a:solidFill>
              </a:rPr>
              <a:t> ~25% of all </a:t>
            </a:r>
            <a:r>
              <a:rPr lang="en-US" sz="2000" b="1" dirty="0">
                <a:solidFill>
                  <a:srgbClr val="000000"/>
                </a:solidFill>
              </a:rPr>
              <a:t>of LOFAR 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6096000" y="914400"/>
            <a:ext cx="2998788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Declination Range     </a:t>
            </a:r>
            <a:r>
              <a:rPr lang="en-US" sz="2000" dirty="0" err="1">
                <a:latin typeface="Symbol" charset="2"/>
              </a:rPr>
              <a:t>Dn</a:t>
            </a:r>
            <a:endParaRPr lang="en-US" sz="2000" dirty="0"/>
          </a:p>
          <a:p>
            <a:r>
              <a:rPr lang="en-US" sz="2000" dirty="0"/>
              <a:t>                                 (MHz)</a:t>
            </a:r>
          </a:p>
          <a:p>
            <a:endParaRPr lang="en-US" sz="2000" dirty="0"/>
          </a:p>
          <a:p>
            <a:r>
              <a:rPr lang="en-US" sz="2000" dirty="0"/>
              <a:t>UTR2: 	-30</a:t>
            </a:r>
            <a:r>
              <a:rPr lang="en-US" sz="2000" dirty="0">
                <a:latin typeface="Symbol" charset="2"/>
              </a:rPr>
              <a:t>°</a:t>
            </a:r>
            <a:r>
              <a:rPr lang="en-US" sz="2000" dirty="0"/>
              <a:t> to +60</a:t>
            </a:r>
            <a:r>
              <a:rPr lang="en-US" sz="2000" dirty="0">
                <a:latin typeface="Symbol" charset="2"/>
              </a:rPr>
              <a:t>°</a:t>
            </a:r>
            <a:r>
              <a:rPr lang="en-US" sz="2000" dirty="0"/>
              <a:t>    33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LOFAR: -11</a:t>
            </a:r>
            <a:r>
              <a:rPr lang="en-US" sz="2000" dirty="0">
                <a:latin typeface="Symbol" charset="2"/>
              </a:rPr>
              <a:t>°</a:t>
            </a:r>
            <a:r>
              <a:rPr lang="en-US" sz="2000" dirty="0"/>
              <a:t> to +90</a:t>
            </a:r>
            <a:r>
              <a:rPr lang="en-US" sz="2000" dirty="0">
                <a:latin typeface="Symbol" charset="2"/>
              </a:rPr>
              <a:t>°</a:t>
            </a:r>
            <a:r>
              <a:rPr lang="en-US" sz="2000" dirty="0"/>
              <a:t>  </a:t>
            </a:r>
            <a:r>
              <a:rPr lang="en-US" sz="2000" dirty="0" smtClean="0"/>
              <a:t> 16</a:t>
            </a:r>
          </a:p>
          <a:p>
            <a:r>
              <a:rPr lang="en-US" sz="2000" dirty="0"/>
              <a:t>Y=VLA:-35</a:t>
            </a:r>
            <a:r>
              <a:rPr lang="en-US" sz="2000" dirty="0">
                <a:latin typeface="Symbol" charset="2"/>
              </a:rPr>
              <a:t>°</a:t>
            </a:r>
            <a:r>
              <a:rPr lang="en-US" sz="2000" dirty="0"/>
              <a:t> to +90</a:t>
            </a:r>
            <a:r>
              <a:rPr lang="en-US" sz="2000" dirty="0">
                <a:latin typeface="Symbol" charset="2"/>
              </a:rPr>
              <a:t>°</a:t>
            </a:r>
            <a:r>
              <a:rPr lang="en-US" sz="2000" dirty="0"/>
              <a:t>    3</a:t>
            </a:r>
          </a:p>
          <a:p>
            <a:r>
              <a:rPr lang="en-US" sz="2000" dirty="0"/>
              <a:t>LWA1: 	-30</a:t>
            </a:r>
            <a:r>
              <a:rPr lang="en-US" sz="2000" dirty="0">
                <a:latin typeface="Symbol" charset="2"/>
              </a:rPr>
              <a:t>°</a:t>
            </a:r>
            <a:r>
              <a:rPr lang="en-US" sz="2000" dirty="0"/>
              <a:t> to +90</a:t>
            </a:r>
            <a:r>
              <a:rPr lang="en-US" sz="2000" dirty="0">
                <a:latin typeface="Symbol" charset="2"/>
              </a:rPr>
              <a:t>°</a:t>
            </a:r>
            <a:r>
              <a:rPr lang="en-US" sz="2000" dirty="0"/>
              <a:t>   16</a:t>
            </a:r>
          </a:p>
          <a:p>
            <a:r>
              <a:rPr lang="en-US" sz="2000" dirty="0"/>
              <a:t>GMRT: 	-53</a:t>
            </a:r>
            <a:r>
              <a:rPr lang="en-US" sz="2000" dirty="0">
                <a:latin typeface="Symbol" charset="2"/>
              </a:rPr>
              <a:t>°</a:t>
            </a:r>
            <a:r>
              <a:rPr lang="en-US" sz="2000" dirty="0"/>
              <a:t> to +90</a:t>
            </a:r>
            <a:r>
              <a:rPr lang="en-US" sz="2000" dirty="0">
                <a:latin typeface="Symbol" charset="2"/>
              </a:rPr>
              <a:t>°</a:t>
            </a:r>
            <a:r>
              <a:rPr lang="en-US" sz="2000" dirty="0"/>
              <a:t>   10   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172200" y="1752600"/>
            <a:ext cx="2819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Screen shot 2012-07-24 at 7.41.0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066800"/>
            <a:ext cx="4837625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 txBox="1">
            <a:spLocks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000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Pathfinding</a:t>
            </a:r>
            <a:endParaRPr lang="en-US" sz="40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1555" name="Picture 27" descr="LWA_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2088" y="6324600"/>
            <a:ext cx="133191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124200" y="6248400"/>
            <a:ext cx="2895600" cy="4572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41F413-8621-1B4C-B8D1-DECB67AD026C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151557" name="Rectangle 4"/>
          <p:cNvSpPr>
            <a:spLocks noChangeArrowheads="1"/>
          </p:cNvSpPr>
          <p:nvPr/>
        </p:nvSpPr>
        <p:spPr bwMode="auto">
          <a:xfrm>
            <a:off x="457200" y="990600"/>
            <a:ext cx="8458200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buSzPct val="125000"/>
            </a:pPr>
            <a:r>
              <a:rPr lang="en-US" sz="2000" dirty="0">
                <a:latin typeface="Arial" charset="0"/>
                <a:ea typeface="Arial" charset="0"/>
                <a:cs typeface="Arial" charset="0"/>
                <a:sym typeface="Arial" charset="0"/>
              </a:rPr>
              <a:t>LWA – EVLA linkages</a:t>
            </a:r>
          </a:p>
          <a:p>
            <a:pPr lvl="1">
              <a:lnSpc>
                <a:spcPct val="150000"/>
              </a:lnSpc>
              <a:buSzPct val="125000"/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  <a:sym typeface="Arial" charset="0"/>
              </a:rPr>
              <a:t> Coordinated Observing (e.g., LWA1 transient triggers EVLA)</a:t>
            </a:r>
          </a:p>
          <a:p>
            <a:pPr lvl="1">
              <a:lnSpc>
                <a:spcPct val="150000"/>
              </a:lnSpc>
              <a:buSzPct val="125000"/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  <a:sym typeface="Arial" charset="0"/>
              </a:rPr>
              <a:t> EVLA 74 MHz upgrades</a:t>
            </a:r>
          </a:p>
          <a:p>
            <a:pPr lvl="1">
              <a:lnSpc>
                <a:spcPct val="150000"/>
              </a:lnSpc>
              <a:buSzPct val="125000"/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  <a:sym typeface="Arial" charset="0"/>
              </a:rPr>
              <a:t> LWA1 tied into EVLA through WIDAR</a:t>
            </a:r>
          </a:p>
          <a:p>
            <a:pPr>
              <a:lnSpc>
                <a:spcPct val="150000"/>
              </a:lnSpc>
              <a:buSzPct val="125000"/>
            </a:pPr>
            <a:r>
              <a:rPr lang="en-US" sz="2000" dirty="0">
                <a:latin typeface="Arial" charset="0"/>
                <a:ea typeface="Arial" charset="0"/>
                <a:cs typeface="Arial" charset="0"/>
                <a:sym typeface="Arial" charset="0"/>
              </a:rPr>
              <a:t>LWA1 and space weather</a:t>
            </a:r>
          </a:p>
          <a:p>
            <a:pPr>
              <a:lnSpc>
                <a:spcPct val="150000"/>
              </a:lnSpc>
              <a:buSzPct val="125000"/>
            </a:pPr>
            <a:r>
              <a:rPr lang="en-US" sz="2000" dirty="0">
                <a:latin typeface="Arial" charset="0"/>
                <a:ea typeface="Arial" charset="0"/>
                <a:cs typeface="Arial" charset="0"/>
                <a:sym typeface="Arial" charset="0"/>
              </a:rPr>
              <a:t>Long Wavelength Intermediate Array (LWIA)</a:t>
            </a:r>
          </a:p>
          <a:p>
            <a:pPr lvl="1">
              <a:lnSpc>
                <a:spcPct val="150000"/>
              </a:lnSpc>
              <a:buSzPct val="125000"/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  <a:sym typeface="Arial" charset="0"/>
              </a:rPr>
              <a:t> LWAHM under lease, 2 other sites approved</a:t>
            </a:r>
          </a:p>
          <a:p>
            <a:pPr>
              <a:lnSpc>
                <a:spcPct val="150000"/>
              </a:lnSpc>
              <a:buSzPct val="125000"/>
            </a:pPr>
            <a:r>
              <a:rPr lang="en-US" sz="2000" dirty="0">
                <a:latin typeface="Arial" charset="0"/>
                <a:ea typeface="Arial" charset="0"/>
                <a:cs typeface="Arial" charset="0"/>
                <a:sym typeface="Arial" charset="0"/>
              </a:rPr>
              <a:t>Long Wavelength Array – 53 stations</a:t>
            </a:r>
          </a:p>
          <a:p>
            <a:pPr>
              <a:lnSpc>
                <a:spcPct val="150000"/>
              </a:lnSpc>
              <a:buSzPct val="125000"/>
            </a:pPr>
            <a:r>
              <a:rPr lang="en-US" sz="2000" dirty="0">
                <a:latin typeface="Arial" charset="0"/>
                <a:ea typeface="Arial" charset="0"/>
                <a:cs typeface="Arial" charset="0"/>
                <a:sym typeface="Arial" charset="0"/>
              </a:rPr>
              <a:t>LWA1 as Pathfinder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to DARE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Arial" charset="0"/>
              </a:rPr>
              <a:t>, HERA, …</a:t>
            </a:r>
          </a:p>
          <a:p>
            <a:pPr>
              <a:lnSpc>
                <a:spcPct val="150000"/>
              </a:lnSpc>
              <a:buSzPct val="125000"/>
            </a:pPr>
            <a:endParaRPr lang="en-US" sz="2000" dirty="0"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>
              <a:lnSpc>
                <a:spcPct val="150000"/>
              </a:lnSpc>
              <a:buSzPct val="125000"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dirty="0" smtClean="0">
                <a:solidFill>
                  <a:srgbClr val="FFFF00"/>
                </a:solidFill>
              </a:rPr>
              <a:t>LWA1 Operators</a:t>
            </a:r>
            <a:endParaRPr lang="en-US" sz="3400" dirty="0">
              <a:solidFill>
                <a:srgbClr val="FFFF00"/>
              </a:solidFill>
            </a:endParaRPr>
          </a:p>
        </p:txBody>
      </p:sp>
      <p:sp>
        <p:nvSpPr>
          <p:cNvPr id="21507" name="Rectangle 2"/>
          <p:cNvSpPr>
            <a:spLocks/>
          </p:cNvSpPr>
          <p:nvPr/>
        </p:nvSpPr>
        <p:spPr bwMode="auto">
          <a:xfrm>
            <a:off x="1143000" y="990600"/>
            <a:ext cx="3886200" cy="373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28573" bIns="0" anchor="ctr">
            <a:prstTxWarp prst="textNoShape">
              <a:avLst/>
            </a:prstTxWarp>
          </a:bodyPr>
          <a:lstStyle/>
          <a:p>
            <a:pPr marL="268288" indent="-239713">
              <a:spcBef>
                <a:spcPts val="525"/>
              </a:spcBef>
              <a:buClr>
                <a:srgbClr val="000000"/>
              </a:buClr>
              <a:buSzPct val="100000"/>
              <a:buFont typeface="Arial" pitchFamily="-65" charset="0"/>
              <a:buChar char="•"/>
            </a:pPr>
            <a:r>
              <a:rPr lang="en-US" sz="20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Joe Craig</a:t>
            </a:r>
          </a:p>
          <a:p>
            <a:pPr marL="268288" indent="-239713">
              <a:spcBef>
                <a:spcPts val="525"/>
              </a:spcBef>
              <a:buClr>
                <a:srgbClr val="000000"/>
              </a:buClr>
              <a:buSzPct val="100000"/>
              <a:buFont typeface="Arial" pitchFamily="-65" charset="0"/>
              <a:buChar char="•"/>
            </a:pPr>
            <a:r>
              <a:rPr lang="en-US" sz="2000" dirty="0" err="1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Jayce</a:t>
            </a:r>
            <a:r>
              <a:rPr lang="en-US" sz="20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 Dowell</a:t>
            </a:r>
          </a:p>
          <a:p>
            <a:pPr marL="268288" indent="-239713">
              <a:spcBef>
                <a:spcPts val="525"/>
              </a:spcBef>
              <a:buClr>
                <a:srgbClr val="000000"/>
              </a:buClr>
              <a:buSzPct val="100000"/>
              <a:buFont typeface="Arial" pitchFamily="-65" charset="0"/>
              <a:buChar char="•"/>
            </a:pPr>
            <a:r>
              <a:rPr lang="en-US" sz="20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Steve </a:t>
            </a:r>
            <a:r>
              <a:rPr lang="en-US" sz="2000" dirty="0" err="1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Ellingson</a:t>
            </a:r>
            <a:endParaRPr lang="en-US" sz="2000" dirty="0" smtClean="0">
              <a:latin typeface="Arial" pitchFamily="-65" charset="0"/>
              <a:ea typeface="Arial" pitchFamily="-65" charset="0"/>
              <a:cs typeface="Arial" pitchFamily="-65" charset="0"/>
              <a:sym typeface="Arial" pitchFamily="-65" charset="0"/>
            </a:endParaRPr>
          </a:p>
          <a:p>
            <a:pPr marL="268288" indent="-239713">
              <a:spcBef>
                <a:spcPts val="525"/>
              </a:spcBef>
              <a:buClr>
                <a:srgbClr val="000000"/>
              </a:buClr>
              <a:buSzPct val="100000"/>
              <a:buFont typeface="Arial" pitchFamily="-65" charset="0"/>
              <a:buChar char="•"/>
            </a:pPr>
            <a:r>
              <a:rPr lang="en-US" sz="20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Jake Hartman</a:t>
            </a:r>
          </a:p>
          <a:p>
            <a:pPr marL="268288" indent="-239713">
              <a:spcBef>
                <a:spcPts val="525"/>
              </a:spcBef>
              <a:buClr>
                <a:srgbClr val="000000"/>
              </a:buClr>
              <a:buSzPct val="100000"/>
              <a:buFont typeface="Arial" pitchFamily="-65" charset="0"/>
              <a:buChar char="•"/>
            </a:pPr>
            <a:r>
              <a:rPr lang="en-US" sz="20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Ken </a:t>
            </a:r>
            <a:r>
              <a:rPr lang="en-US" sz="2000" dirty="0" err="1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Obenberger</a:t>
            </a:r>
            <a:endParaRPr lang="en-US" sz="2000" dirty="0" smtClean="0">
              <a:latin typeface="Arial" pitchFamily="-65" charset="0"/>
              <a:ea typeface="Arial" pitchFamily="-65" charset="0"/>
              <a:cs typeface="Arial" pitchFamily="-65" charset="0"/>
              <a:sym typeface="Arial" pitchFamily="-65" charset="0"/>
            </a:endParaRPr>
          </a:p>
          <a:p>
            <a:pPr marL="268288" indent="-239713">
              <a:spcBef>
                <a:spcPts val="525"/>
              </a:spcBef>
              <a:buClr>
                <a:srgbClr val="000000"/>
              </a:buClr>
              <a:buSzPct val="100000"/>
              <a:buFont typeface="Arial" pitchFamily="-65" charset="0"/>
              <a:buChar char="•"/>
            </a:pPr>
            <a:r>
              <a:rPr lang="en-US" sz="2000" dirty="0" err="1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Ylva</a:t>
            </a:r>
            <a:r>
              <a:rPr lang="en-US" sz="20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 </a:t>
            </a:r>
            <a:r>
              <a:rPr lang="en-US" sz="2000" dirty="0" err="1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Pihlstrom</a:t>
            </a:r>
            <a:endParaRPr lang="en-US" sz="2000" dirty="0" smtClean="0">
              <a:latin typeface="Arial" pitchFamily="-65" charset="0"/>
              <a:ea typeface="Arial" pitchFamily="-65" charset="0"/>
              <a:cs typeface="Arial" pitchFamily="-65" charset="0"/>
              <a:sym typeface="Arial" pitchFamily="-65" charset="0"/>
            </a:endParaRPr>
          </a:p>
          <a:p>
            <a:pPr marL="268288" indent="-239713">
              <a:spcBef>
                <a:spcPts val="525"/>
              </a:spcBef>
              <a:buClr>
                <a:srgbClr val="000000"/>
              </a:buClr>
              <a:buSzPct val="100000"/>
              <a:buFont typeface="Arial" pitchFamily="-65" charset="0"/>
              <a:buChar char="•"/>
            </a:pPr>
            <a:endParaRPr lang="en-US" sz="2000" dirty="0" smtClean="0">
              <a:latin typeface="Arial" pitchFamily="-65" charset="0"/>
              <a:ea typeface="Arial" pitchFamily="-65" charset="0"/>
              <a:cs typeface="Arial" pitchFamily="-65" charset="0"/>
              <a:sym typeface="Arial" pitchFamily="-65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24400" y="1371600"/>
            <a:ext cx="4572000" cy="18876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8288" indent="-239713">
              <a:spcBef>
                <a:spcPts val="525"/>
              </a:spcBef>
              <a:buClr>
                <a:srgbClr val="000000"/>
              </a:buClr>
              <a:buSzPct val="100000"/>
              <a:buFont typeface="Arial" pitchFamily="-65" charset="0"/>
              <a:buChar char="•"/>
            </a:pPr>
            <a:r>
              <a:rPr lang="en-US" sz="20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Frank </a:t>
            </a:r>
            <a:r>
              <a:rPr lang="en-US" sz="2000" dirty="0" err="1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Schinzel</a:t>
            </a:r>
            <a:endParaRPr lang="en-US" sz="2000" dirty="0" smtClean="0">
              <a:latin typeface="Arial" pitchFamily="-65" charset="0"/>
              <a:ea typeface="Arial" pitchFamily="-65" charset="0"/>
              <a:cs typeface="Arial" pitchFamily="-65" charset="0"/>
              <a:sym typeface="Arial" pitchFamily="-65" charset="0"/>
            </a:endParaRPr>
          </a:p>
          <a:p>
            <a:pPr marL="268288" indent="-239713">
              <a:spcBef>
                <a:spcPts val="525"/>
              </a:spcBef>
              <a:buClr>
                <a:srgbClr val="000000"/>
              </a:buClr>
              <a:buSzPct val="100000"/>
              <a:buFont typeface="Arial" pitchFamily="-65" charset="0"/>
              <a:buChar char="•"/>
            </a:pPr>
            <a:r>
              <a:rPr lang="en-US" sz="20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Greg Taylor</a:t>
            </a:r>
          </a:p>
          <a:p>
            <a:pPr marL="268288" indent="-239713">
              <a:spcBef>
                <a:spcPts val="525"/>
              </a:spcBef>
              <a:buClr>
                <a:srgbClr val="000000"/>
              </a:buClr>
              <a:buSzPct val="100000"/>
              <a:buFont typeface="Arial" pitchFamily="-65" charset="0"/>
              <a:buChar char="•"/>
            </a:pPr>
            <a:r>
              <a:rPr lang="en-US" sz="20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Hank Tillman</a:t>
            </a:r>
          </a:p>
          <a:p>
            <a:pPr marL="268288" indent="-239713">
              <a:spcBef>
                <a:spcPts val="525"/>
              </a:spcBef>
              <a:buClr>
                <a:srgbClr val="000000"/>
              </a:buClr>
              <a:buSzPct val="100000"/>
              <a:buFont typeface="Arial" pitchFamily="-65" charset="0"/>
              <a:buChar char="•"/>
            </a:pPr>
            <a:r>
              <a:rPr lang="en-US" sz="20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Genevieve </a:t>
            </a:r>
            <a:r>
              <a:rPr lang="en-US" sz="2000" dirty="0" err="1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Vaive</a:t>
            </a:r>
            <a:endParaRPr lang="en-US" sz="2000" b="1" dirty="0" smtClean="0">
              <a:latin typeface="Arial" pitchFamily="-65" charset="0"/>
              <a:ea typeface="Arial" pitchFamily="-65" charset="0"/>
              <a:cs typeface="Arial" pitchFamily="-65" charset="0"/>
              <a:sym typeface="Arial" pitchFamily="-65" charset="0"/>
            </a:endParaRPr>
          </a:p>
          <a:p>
            <a:pPr marL="268288" indent="-239713">
              <a:spcBef>
                <a:spcPts val="525"/>
              </a:spcBef>
              <a:buClr>
                <a:srgbClr val="000000"/>
              </a:buClr>
              <a:buSzPct val="100000"/>
              <a:buFont typeface="Arial" pitchFamily="-65" charset="0"/>
              <a:buChar char="•"/>
            </a:pPr>
            <a:r>
              <a:rPr lang="en-US" sz="20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Chris Wolfe</a:t>
            </a:r>
          </a:p>
        </p:txBody>
      </p:sp>
      <p:pic>
        <p:nvPicPr>
          <p:cNvPr id="5" name="Picture 4" descr="uncle-sam-we-want-you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3352800"/>
            <a:ext cx="3927945" cy="2895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FF9900"/>
      </a:accent1>
      <a:accent2>
        <a:srgbClr val="00FFFF"/>
      </a:accent2>
      <a:accent3>
        <a:srgbClr val="FFFF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67700</TotalTime>
  <Words>353</Words>
  <Application>Microsoft PowerPoint</Application>
  <PresentationFormat>On-screen Show (4:3)</PresentationFormat>
  <Paragraphs>72</Paragraphs>
  <Slides>11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LWA Future Plans</vt:lpstr>
      <vt:lpstr>North Arm Site</vt:lpstr>
      <vt:lpstr>North Arm Site</vt:lpstr>
      <vt:lpstr>LWA Projects</vt:lpstr>
      <vt:lpstr>Pending Support</vt:lpstr>
      <vt:lpstr>The LWA Instrument</vt:lpstr>
      <vt:lpstr>Slide 7</vt:lpstr>
      <vt:lpstr>Slide 8</vt:lpstr>
      <vt:lpstr>LWA1 Operators</vt:lpstr>
      <vt:lpstr>Thank You for your Support!</vt:lpstr>
      <vt:lpstr>Backup Slides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Astronomy at UNM</dc:title>
  <dc:creator>Henning</dc:creator>
  <cp:lastModifiedBy>Greg</cp:lastModifiedBy>
  <cp:revision>496</cp:revision>
  <cp:lastPrinted>2011-01-07T17:43:30Z</cp:lastPrinted>
  <dcterms:created xsi:type="dcterms:W3CDTF">2012-07-27T13:17:46Z</dcterms:created>
  <dcterms:modified xsi:type="dcterms:W3CDTF">2012-07-27T13:19:11Z</dcterms:modified>
</cp:coreProperties>
</file>