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7" r:id="rId5"/>
    <p:sldId id="276" r:id="rId6"/>
    <p:sldId id="277" r:id="rId7"/>
    <p:sldId id="274" r:id="rId8"/>
    <p:sldId id="275" r:id="rId9"/>
    <p:sldId id="282" r:id="rId10"/>
    <p:sldId id="270" r:id="rId11"/>
    <p:sldId id="283" r:id="rId12"/>
    <p:sldId id="264" r:id="rId13"/>
    <p:sldId id="271" r:id="rId14"/>
    <p:sldId id="265" r:id="rId15"/>
    <p:sldId id="284" r:id="rId16"/>
    <p:sldId id="285" r:id="rId17"/>
    <p:sldId id="280" r:id="rId18"/>
    <p:sldId id="259" r:id="rId19"/>
    <p:sldId id="260" r:id="rId20"/>
    <p:sldId id="279" r:id="rId21"/>
    <p:sldId id="281" r:id="rId22"/>
    <p:sldId id="261" r:id="rId23"/>
    <p:sldId id="269" r:id="rId24"/>
    <p:sldId id="26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Ymp:Users:ylva:LWA:USERPROG:CFP2:CFP2_LSTPress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CFP2</a:t>
            </a:r>
            <a:r>
              <a:rPr lang="en-US" sz="2400" baseline="0"/>
              <a:t> LST Pressure Plot</a:t>
            </a:r>
            <a:endParaRPr lang="en-US" sz="2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Sheet2!$CD$3:$CD$50</c:f>
              <c:numCache>
                <c:formatCode>h:mm</c:formatCode>
                <c:ptCount val="48"/>
                <c:pt idx="0">
                  <c:v>0.0</c:v>
                </c:pt>
                <c:pt idx="1">
                  <c:v>0.0208333333333333</c:v>
                </c:pt>
                <c:pt idx="2">
                  <c:v>0.0416666666666667</c:v>
                </c:pt>
                <c:pt idx="3">
                  <c:v>0.0625</c:v>
                </c:pt>
                <c:pt idx="4">
                  <c:v>0.0833333333333333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</c:v>
                </c:pt>
                <c:pt idx="8">
                  <c:v>0.166666666666667</c:v>
                </c:pt>
                <c:pt idx="9">
                  <c:v>0.1875</c:v>
                </c:pt>
                <c:pt idx="10">
                  <c:v>0.208333333333333</c:v>
                </c:pt>
                <c:pt idx="11">
                  <c:v>0.229166666666667</c:v>
                </c:pt>
                <c:pt idx="12">
                  <c:v>0.25</c:v>
                </c:pt>
                <c:pt idx="13">
                  <c:v>0.270833333333333</c:v>
                </c:pt>
                <c:pt idx="14">
                  <c:v>0.291666666666667</c:v>
                </c:pt>
                <c:pt idx="15">
                  <c:v>0.3125</c:v>
                </c:pt>
                <c:pt idx="16">
                  <c:v>0.333333333333333</c:v>
                </c:pt>
                <c:pt idx="17">
                  <c:v>0.354166666666667</c:v>
                </c:pt>
                <c:pt idx="18">
                  <c:v>0.375</c:v>
                </c:pt>
                <c:pt idx="19">
                  <c:v>0.395833333333333</c:v>
                </c:pt>
                <c:pt idx="20">
                  <c:v>0.416666666666667</c:v>
                </c:pt>
                <c:pt idx="21">
                  <c:v>0.4375</c:v>
                </c:pt>
                <c:pt idx="22">
                  <c:v>0.458333333333333</c:v>
                </c:pt>
                <c:pt idx="23">
                  <c:v>0.479166666666667</c:v>
                </c:pt>
                <c:pt idx="24">
                  <c:v>0.5</c:v>
                </c:pt>
                <c:pt idx="25">
                  <c:v>0.520833333333333</c:v>
                </c:pt>
                <c:pt idx="26">
                  <c:v>0.541666666666667</c:v>
                </c:pt>
                <c:pt idx="27">
                  <c:v>0.5625</c:v>
                </c:pt>
                <c:pt idx="28">
                  <c:v>0.583333333333334</c:v>
                </c:pt>
                <c:pt idx="29">
                  <c:v>0.604166666666667</c:v>
                </c:pt>
                <c:pt idx="30">
                  <c:v>0.625</c:v>
                </c:pt>
                <c:pt idx="31">
                  <c:v>0.645833333333333</c:v>
                </c:pt>
                <c:pt idx="32">
                  <c:v>0.666666666666666</c:v>
                </c:pt>
                <c:pt idx="33">
                  <c:v>0.687499999999999</c:v>
                </c:pt>
                <c:pt idx="34">
                  <c:v>0.708333333333332</c:v>
                </c:pt>
                <c:pt idx="35">
                  <c:v>0.729166666666664</c:v>
                </c:pt>
                <c:pt idx="36">
                  <c:v>0.749999999999997</c:v>
                </c:pt>
                <c:pt idx="37">
                  <c:v>0.77083333333333</c:v>
                </c:pt>
                <c:pt idx="38">
                  <c:v>0.791666666666663</c:v>
                </c:pt>
                <c:pt idx="39">
                  <c:v>0.812499999999996</c:v>
                </c:pt>
                <c:pt idx="40">
                  <c:v>0.833333333333329</c:v>
                </c:pt>
                <c:pt idx="41">
                  <c:v>0.854166666666662</c:v>
                </c:pt>
                <c:pt idx="42">
                  <c:v>0.874999999999995</c:v>
                </c:pt>
                <c:pt idx="43">
                  <c:v>0.895833333333328</c:v>
                </c:pt>
                <c:pt idx="44">
                  <c:v>0.916666666666661</c:v>
                </c:pt>
                <c:pt idx="45">
                  <c:v>0.937499999999994</c:v>
                </c:pt>
                <c:pt idx="46">
                  <c:v>0.958333333333327</c:v>
                </c:pt>
                <c:pt idx="47">
                  <c:v>0.97916666666666</c:v>
                </c:pt>
              </c:numCache>
            </c:numRef>
          </c:cat>
          <c:val>
            <c:numRef>
              <c:f>Sheet2!$CC$3:$CC$50</c:f>
              <c:numCache>
                <c:formatCode>General</c:formatCode>
                <c:ptCount val="48"/>
                <c:pt idx="0">
                  <c:v>16.7</c:v>
                </c:pt>
                <c:pt idx="1">
                  <c:v>17.2</c:v>
                </c:pt>
                <c:pt idx="2">
                  <c:v>9.7</c:v>
                </c:pt>
                <c:pt idx="3">
                  <c:v>27.7</c:v>
                </c:pt>
                <c:pt idx="4">
                  <c:v>28.2</c:v>
                </c:pt>
                <c:pt idx="5">
                  <c:v>28.2</c:v>
                </c:pt>
                <c:pt idx="6">
                  <c:v>29.2</c:v>
                </c:pt>
                <c:pt idx="7">
                  <c:v>53.2</c:v>
                </c:pt>
                <c:pt idx="8">
                  <c:v>56.7</c:v>
                </c:pt>
                <c:pt idx="9">
                  <c:v>56.2</c:v>
                </c:pt>
                <c:pt idx="10">
                  <c:v>57.2</c:v>
                </c:pt>
                <c:pt idx="11">
                  <c:v>40.7</c:v>
                </c:pt>
                <c:pt idx="12">
                  <c:v>39.2</c:v>
                </c:pt>
                <c:pt idx="13">
                  <c:v>41.2</c:v>
                </c:pt>
                <c:pt idx="14">
                  <c:v>38.2</c:v>
                </c:pt>
                <c:pt idx="15">
                  <c:v>13.2</c:v>
                </c:pt>
                <c:pt idx="16">
                  <c:v>42.7</c:v>
                </c:pt>
                <c:pt idx="17">
                  <c:v>42.2</c:v>
                </c:pt>
                <c:pt idx="18">
                  <c:v>42.2</c:v>
                </c:pt>
                <c:pt idx="19">
                  <c:v>40.7</c:v>
                </c:pt>
                <c:pt idx="20">
                  <c:v>24.7</c:v>
                </c:pt>
                <c:pt idx="21">
                  <c:v>24.7</c:v>
                </c:pt>
                <c:pt idx="22">
                  <c:v>25.7</c:v>
                </c:pt>
                <c:pt idx="23">
                  <c:v>32.2</c:v>
                </c:pt>
                <c:pt idx="24">
                  <c:v>16.2</c:v>
                </c:pt>
                <c:pt idx="25">
                  <c:v>16.2</c:v>
                </c:pt>
                <c:pt idx="26">
                  <c:v>15.2</c:v>
                </c:pt>
                <c:pt idx="27">
                  <c:v>7.7</c:v>
                </c:pt>
                <c:pt idx="28">
                  <c:v>6.7</c:v>
                </c:pt>
                <c:pt idx="29">
                  <c:v>51.7</c:v>
                </c:pt>
                <c:pt idx="30">
                  <c:v>53.7</c:v>
                </c:pt>
                <c:pt idx="31">
                  <c:v>54.7</c:v>
                </c:pt>
                <c:pt idx="32">
                  <c:v>57.7</c:v>
                </c:pt>
                <c:pt idx="33">
                  <c:v>59.2</c:v>
                </c:pt>
                <c:pt idx="34">
                  <c:v>60.2</c:v>
                </c:pt>
                <c:pt idx="35">
                  <c:v>61.7</c:v>
                </c:pt>
                <c:pt idx="36">
                  <c:v>61.7</c:v>
                </c:pt>
                <c:pt idx="37">
                  <c:v>18.2</c:v>
                </c:pt>
                <c:pt idx="38">
                  <c:v>19.2</c:v>
                </c:pt>
                <c:pt idx="39">
                  <c:v>17.7</c:v>
                </c:pt>
                <c:pt idx="40">
                  <c:v>16.7</c:v>
                </c:pt>
                <c:pt idx="41">
                  <c:v>14.7</c:v>
                </c:pt>
                <c:pt idx="42">
                  <c:v>22.7</c:v>
                </c:pt>
                <c:pt idx="43">
                  <c:v>22.2</c:v>
                </c:pt>
                <c:pt idx="44">
                  <c:v>13.2</c:v>
                </c:pt>
                <c:pt idx="45">
                  <c:v>11.7</c:v>
                </c:pt>
                <c:pt idx="46">
                  <c:v>17.2</c:v>
                </c:pt>
                <c:pt idx="47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2137129800"/>
        <c:axId val="2137124424"/>
      </c:barChart>
      <c:catAx>
        <c:axId val="2137129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LST (hours)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7124424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2137124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Beam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7129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DA7DF-C46D-EC4B-9B57-D3DA8B265273}" type="datetimeFigureOut">
              <a:rPr lang="en-US" smtClean="0"/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30FD-D807-2843-B861-322C4654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help</a:t>
            </a:r>
            <a:r>
              <a:rPr lang="en-US" baseline="0" dirty="0" smtClean="0"/>
              <a:t> from other novice users, to show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, throw out ideas &amp;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– sky survey, Cas A/Cyg A flux</a:t>
            </a:r>
            <a:r>
              <a:rPr lang="en-US" baseline="0" dirty="0" smtClean="0"/>
              <a:t> ratio, passive meteor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– radar imaging</a:t>
            </a:r>
            <a:r>
              <a:rPr lang="en-US" baseline="0" dirty="0" smtClean="0"/>
              <a:t> of terrain features and </a:t>
            </a:r>
            <a:r>
              <a:rPr lang="en-US" baseline="0" dirty="0" err="1" smtClean="0"/>
              <a:t>CygA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CasA</a:t>
            </a:r>
            <a:r>
              <a:rPr lang="en-US" baseline="0" dirty="0" smtClean="0"/>
              <a:t> flux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1560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30FD-D807-2843-B861-322C465417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7/26/12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7/26/12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7/26/12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7/26/12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7100"/>
            <a:ext cx="8229600" cy="915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7062"/>
            <a:ext cx="8229600" cy="511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da10g.alliance.unm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ys.unm.edu/~lwa/LWAMETA/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wa1.freeforums.org/index.php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551"/>
            <a:ext cx="7772400" cy="3087179"/>
          </a:xfrm>
        </p:spPr>
        <p:txBody>
          <a:bodyPr/>
          <a:lstStyle/>
          <a:p>
            <a:r>
              <a:rPr lang="en-US" sz="6000" dirty="0" smtClean="0"/>
              <a:t>LWA1 User Programs</a:t>
            </a:r>
            <a:br>
              <a:rPr lang="en-US" sz="6000" dirty="0" smtClean="0"/>
            </a:br>
            <a:r>
              <a:rPr lang="en-US" sz="6000" dirty="0" smtClean="0"/>
              <a:t>Report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302"/>
            <a:ext cx="6400800" cy="1219200"/>
          </a:xfrm>
        </p:spPr>
        <p:txBody>
          <a:bodyPr/>
          <a:lstStyle/>
          <a:p>
            <a:r>
              <a:rPr lang="en-US" dirty="0" smtClean="0"/>
              <a:t>Y. Pihlström (UNM)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707" y="230448"/>
            <a:ext cx="4182958" cy="17062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4" descr="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98" y="699201"/>
            <a:ext cx="1020803" cy="1020803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75617"/>
            <a:ext cx="1275252" cy="48067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676" y="5541629"/>
            <a:ext cx="1157510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5186" y="5482767"/>
            <a:ext cx="660797" cy="714375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8613" y="5441467"/>
            <a:ext cx="858367" cy="62507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6813" y="5486116"/>
            <a:ext cx="1199927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5799" y="5585161"/>
            <a:ext cx="1300386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7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Program</a:t>
            </a:r>
            <a:r>
              <a:rPr lang="en-US" sz="4800" dirty="0" smtClean="0"/>
              <a:t> Purpose cont.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Observing support and administration</a:t>
            </a:r>
          </a:p>
          <a:p>
            <a:pPr lvl="1"/>
            <a:r>
              <a:rPr lang="en-US" dirty="0" smtClean="0"/>
              <a:t>Verify submitted SDFs</a:t>
            </a:r>
          </a:p>
          <a:p>
            <a:pPr lvl="1"/>
            <a:r>
              <a:rPr lang="en-US" dirty="0" smtClean="0"/>
              <a:t>Prepare weekly observing schedules and ready-to-observe files for operators</a:t>
            </a:r>
          </a:p>
          <a:p>
            <a:pPr lvl="1"/>
            <a:r>
              <a:rPr lang="en-US" dirty="0" smtClean="0"/>
              <a:t>Keep track of observed hours</a:t>
            </a:r>
          </a:p>
          <a:p>
            <a:pPr lvl="1"/>
            <a:r>
              <a:rPr lang="en-US" dirty="0" smtClean="0"/>
              <a:t>Handling call for proposals</a:t>
            </a:r>
          </a:p>
          <a:p>
            <a:pPr lvl="1"/>
            <a:r>
              <a:rPr lang="en-US" dirty="0" smtClean="0"/>
              <a:t>Data archive</a:t>
            </a:r>
          </a:p>
          <a:p>
            <a:pPr lvl="1"/>
            <a:endParaRPr lang="en-US" dirty="0"/>
          </a:p>
          <a:p>
            <a:r>
              <a:rPr lang="en-US" dirty="0" smtClean="0"/>
              <a:t>Future enhancements</a:t>
            </a:r>
          </a:p>
          <a:p>
            <a:pPr lvl="1"/>
            <a:r>
              <a:rPr lang="en-US" dirty="0" smtClean="0"/>
              <a:t>RFI monitoring</a:t>
            </a:r>
          </a:p>
          <a:p>
            <a:pPr lvl="1"/>
            <a:r>
              <a:rPr lang="en-US" dirty="0" smtClean="0"/>
              <a:t>Data base with search functions for users</a:t>
            </a:r>
          </a:p>
          <a:p>
            <a:pPr lvl="2"/>
            <a:r>
              <a:rPr lang="en-US" dirty="0" smtClean="0"/>
              <a:t>Observed sources</a:t>
            </a:r>
          </a:p>
          <a:p>
            <a:pPr lvl="2"/>
            <a:r>
              <a:rPr lang="en-US" dirty="0" smtClean="0"/>
              <a:t>Details and status of specific projects</a:t>
            </a:r>
          </a:p>
        </p:txBody>
      </p:sp>
    </p:spTree>
    <p:extLst>
      <p:ext uri="{BB962C8B-B14F-4D97-AF65-F5344CB8AC3E}">
        <p14:creationId xmlns:p14="http://schemas.microsoft.com/office/powerpoint/2010/main" val="28284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http://lda10g.alliance.unm.edu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lvl="1"/>
            <a:r>
              <a:rPr lang="en-US" dirty="0" smtClean="0"/>
              <a:t>Connected with 10GbE, via National Lambda Rail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Stored files:</a:t>
            </a:r>
          </a:p>
          <a:p>
            <a:pPr lvl="1"/>
            <a:r>
              <a:rPr lang="en-US" dirty="0" smtClean="0"/>
              <a:t>Raw DP (spectrometer) files</a:t>
            </a:r>
          </a:p>
          <a:p>
            <a:pPr lvl="1"/>
            <a:r>
              <a:rPr lang="en-US" dirty="0" smtClean="0"/>
              <a:t>Reduced DRX </a:t>
            </a:r>
            <a:r>
              <a:rPr lang="en-US" dirty="0" smtClean="0"/>
              <a:t>files in </a:t>
            </a:r>
            <a:r>
              <a:rPr lang="en-US" dirty="0" smtClean="0"/>
              <a:t>HDF5 format</a:t>
            </a:r>
          </a:p>
          <a:p>
            <a:pPr lvl="1"/>
            <a:r>
              <a:rPr lang="en-US" dirty="0" smtClean="0"/>
              <a:t>MCS metadata </a:t>
            </a:r>
            <a:r>
              <a:rPr lang="en-US" dirty="0" err="1" smtClean="0"/>
              <a:t>tarballs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Currently 28 TB storage, will soon be expanded with another 19 TB</a:t>
            </a:r>
          </a:p>
          <a:p>
            <a:endParaRPr lang="en-US" dirty="0" smtClean="0"/>
          </a:p>
          <a:p>
            <a:r>
              <a:rPr lang="en-US" dirty="0" smtClean="0"/>
              <a:t>Current search features:</a:t>
            </a:r>
          </a:p>
          <a:p>
            <a:pPr lvl="1"/>
            <a:r>
              <a:rPr lang="en-US" dirty="0" smtClean="0"/>
              <a:t>Observing mode</a:t>
            </a:r>
          </a:p>
          <a:p>
            <a:pPr lvl="1"/>
            <a:r>
              <a:rPr lang="en-US" dirty="0" smtClean="0"/>
              <a:t>Project code</a:t>
            </a:r>
          </a:p>
          <a:p>
            <a:pPr lvl="1"/>
            <a:r>
              <a:rPr lang="en-US" dirty="0" smtClean="0"/>
              <a:t>LST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6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LWA1 Data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Single database where information about each project is kept</a:t>
            </a:r>
          </a:p>
          <a:p>
            <a:pPr lvl="1"/>
            <a:r>
              <a:rPr lang="en-US" dirty="0" smtClean="0"/>
              <a:t>Collection of SDFs (or list thereof) to final data shipping status</a:t>
            </a:r>
          </a:p>
          <a:p>
            <a:pPr lvl="1"/>
            <a:r>
              <a:rPr lang="en-US" dirty="0" smtClean="0"/>
              <a:t>Archive of what observations that have taken place</a:t>
            </a:r>
          </a:p>
          <a:p>
            <a:pPr lvl="1"/>
            <a:r>
              <a:rPr lang="en-US" dirty="0" smtClean="0"/>
              <a:t>Archive of logs and metadata</a:t>
            </a:r>
          </a:p>
          <a:p>
            <a:endParaRPr lang="en-US" dirty="0"/>
          </a:p>
          <a:p>
            <a:r>
              <a:rPr lang="en-US" dirty="0" smtClean="0"/>
              <a:t>Three main users:</a:t>
            </a:r>
          </a:p>
          <a:p>
            <a:pPr lvl="1"/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Operator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0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LWA1 Data Base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Scheduler will:</a:t>
            </a:r>
          </a:p>
          <a:p>
            <a:pPr lvl="1"/>
            <a:r>
              <a:rPr lang="en-US" dirty="0" smtClean="0"/>
              <a:t>Prepare for observations (upload SDFs and weekly observing schedules)</a:t>
            </a:r>
          </a:p>
          <a:p>
            <a:pPr lvl="1"/>
            <a:r>
              <a:rPr lang="en-US" dirty="0" smtClean="0"/>
              <a:t>Set SDF priorities</a:t>
            </a:r>
          </a:p>
          <a:p>
            <a:pPr lvl="1"/>
            <a:r>
              <a:rPr lang="en-US" dirty="0" smtClean="0"/>
              <a:t>Keep track of each project’s status</a:t>
            </a:r>
          </a:p>
          <a:p>
            <a:pPr lvl="1"/>
            <a:endParaRPr lang="en-US" dirty="0"/>
          </a:p>
          <a:p>
            <a:r>
              <a:rPr lang="en-US" dirty="0" smtClean="0"/>
              <a:t>Operator will:</a:t>
            </a:r>
          </a:p>
          <a:p>
            <a:pPr lvl="1"/>
            <a:r>
              <a:rPr lang="en-US" dirty="0" smtClean="0"/>
              <a:t>Find what schedules to observe when, and option to e.g. search for all SDFs in queue that are observable within a given LST range</a:t>
            </a:r>
          </a:p>
          <a:p>
            <a:pPr lvl="1"/>
            <a:r>
              <a:rPr lang="en-US" dirty="0" smtClean="0"/>
              <a:t>Log information about observations and save the SDFs that were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4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LWA1 Data Base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will:</a:t>
            </a:r>
          </a:p>
          <a:p>
            <a:pPr lvl="1"/>
            <a:r>
              <a:rPr lang="en-US" dirty="0" smtClean="0"/>
              <a:t>Search for project status and metadata for a given project ID</a:t>
            </a:r>
          </a:p>
          <a:p>
            <a:pPr lvl="1"/>
            <a:r>
              <a:rPr lang="en-US" dirty="0" smtClean="0"/>
              <a:t>Can access log files for given project ID</a:t>
            </a:r>
          </a:p>
          <a:p>
            <a:pPr lvl="1"/>
            <a:r>
              <a:rPr lang="en-US" dirty="0" smtClean="0"/>
              <a:t>Search for what sources have been observed and in what mode (frequency, DRX settings </a:t>
            </a:r>
            <a:r>
              <a:rPr lang="en-US" dirty="0" err="1" smtClean="0"/>
              <a:t>etc</a:t>
            </a:r>
            <a:r>
              <a:rPr lang="en-US" dirty="0" smtClean="0"/>
              <a:t>) using either source name or RA/Dec.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in one data base but different user interfaces via a web page query-based form</a:t>
            </a:r>
          </a:p>
          <a:p>
            <a:endParaRPr lang="en-US" dirty="0"/>
          </a:p>
          <a:p>
            <a:r>
              <a:rPr lang="en-US" dirty="0" smtClean="0"/>
              <a:t>Work by UNM graduate student Genevieve </a:t>
            </a:r>
            <a:r>
              <a:rPr lang="en-US" dirty="0" err="1" smtClean="0"/>
              <a:t>Vaive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wa_home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4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sions_managemen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7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CFP1 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collaboration proposals with the aim of doing scientific testing of LWA1</a:t>
            </a:r>
          </a:p>
          <a:p>
            <a:endParaRPr lang="en-US" dirty="0" smtClean="0"/>
          </a:p>
          <a:p>
            <a:r>
              <a:rPr lang="en-US" dirty="0" smtClean="0"/>
              <a:t>Proposal deadline October 30</a:t>
            </a:r>
            <a:r>
              <a:rPr lang="en-US" baseline="30000" dirty="0" smtClean="0"/>
              <a:t>th</a:t>
            </a:r>
            <a:r>
              <a:rPr lang="en-US" dirty="0" smtClean="0"/>
              <a:t>, 2009</a:t>
            </a:r>
          </a:p>
          <a:p>
            <a:endParaRPr lang="en-US" dirty="0" smtClean="0"/>
          </a:p>
          <a:p>
            <a:r>
              <a:rPr lang="en-US" dirty="0" smtClean="0"/>
              <a:t>15 proposals received for ~4500 beam hours</a:t>
            </a:r>
          </a:p>
          <a:p>
            <a:endParaRPr lang="en-US" dirty="0" smtClean="0"/>
          </a:p>
          <a:p>
            <a:r>
              <a:rPr lang="en-US" dirty="0" smtClean="0"/>
              <a:t>Observations started in end of January,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6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CFP1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Transients – 3</a:t>
            </a:r>
          </a:p>
          <a:p>
            <a:r>
              <a:rPr lang="en-US" dirty="0" smtClean="0"/>
              <a:t>Ionosphere - 2</a:t>
            </a:r>
          </a:p>
          <a:p>
            <a:r>
              <a:rPr lang="en-US" dirty="0" smtClean="0"/>
              <a:t>Pulsars – 2</a:t>
            </a:r>
          </a:p>
          <a:p>
            <a:r>
              <a:rPr lang="en-US" dirty="0" smtClean="0"/>
              <a:t>Planetary - 1</a:t>
            </a:r>
          </a:p>
          <a:p>
            <a:r>
              <a:rPr lang="en-US" dirty="0" err="1" smtClean="0"/>
              <a:t>Exosolar</a:t>
            </a:r>
            <a:r>
              <a:rPr lang="en-US" dirty="0" smtClean="0"/>
              <a:t> planets - 1</a:t>
            </a:r>
          </a:p>
          <a:p>
            <a:r>
              <a:rPr lang="en-US" dirty="0" smtClean="0"/>
              <a:t>Solar - 1</a:t>
            </a:r>
          </a:p>
          <a:p>
            <a:r>
              <a:rPr lang="en-US" dirty="0" smtClean="0"/>
              <a:t>RRLs – 1</a:t>
            </a:r>
          </a:p>
          <a:p>
            <a:r>
              <a:rPr lang="en-US" dirty="0" smtClean="0"/>
              <a:t>Cosmic Rays - 1</a:t>
            </a:r>
          </a:p>
          <a:p>
            <a:r>
              <a:rPr lang="en-US" dirty="0" smtClean="0"/>
              <a:t>Other - 3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CFP1 PI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PI’s from 7 different institutions:</a:t>
            </a:r>
          </a:p>
          <a:p>
            <a:pPr lvl="1"/>
            <a:r>
              <a:rPr lang="en-US" dirty="0" smtClean="0"/>
              <a:t>AFRL, LIU, NRL, Stanford, Univ. of Kansas, UNM, Virginia Tech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PI’s and Co-I’s from 17 different institutions:</a:t>
            </a:r>
            <a:endParaRPr lang="en-US" dirty="0"/>
          </a:p>
          <a:p>
            <a:pPr lvl="1"/>
            <a:r>
              <a:rPr lang="en-US" dirty="0"/>
              <a:t>AFRL, Case Western, JPL, LANL</a:t>
            </a:r>
            <a:r>
              <a:rPr lang="en-US" dirty="0" smtClean="0"/>
              <a:t>, LIU, </a:t>
            </a:r>
            <a:r>
              <a:rPr lang="en-US" dirty="0"/>
              <a:t>Middle Tennessee State Univ., NMT, NRAO, NRL, Swinburne Univ., The College of NJ, Univ. of California SD, Univ. of Kansas, Univ. of </a:t>
            </a:r>
            <a:r>
              <a:rPr lang="en-US" dirty="0" err="1"/>
              <a:t>Md</a:t>
            </a:r>
            <a:r>
              <a:rPr lang="en-US" dirty="0"/>
              <a:t>, </a:t>
            </a:r>
            <a:r>
              <a:rPr lang="en-US" dirty="0" smtClean="0"/>
              <a:t>UNM</a:t>
            </a:r>
            <a:r>
              <a:rPr lang="en-US" dirty="0"/>
              <a:t>, Univ. of Tasmania, Virginia </a:t>
            </a:r>
            <a:r>
              <a:rPr lang="en-US" dirty="0" smtClean="0"/>
              <a:t>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Programs purpose and functions</a:t>
            </a:r>
          </a:p>
          <a:p>
            <a:pPr lvl="1"/>
            <a:r>
              <a:rPr lang="en-US" dirty="0" err="1" smtClean="0"/>
              <a:t>Usefull</a:t>
            </a:r>
            <a:r>
              <a:rPr lang="en-US" dirty="0" smtClean="0"/>
              <a:t> webpages</a:t>
            </a:r>
          </a:p>
          <a:p>
            <a:pPr lvl="1"/>
            <a:r>
              <a:rPr lang="en-US" dirty="0" smtClean="0"/>
              <a:t>Plans for a data base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CFP1 report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CFP2 report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7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CFP1 Completion Summary 120723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4" y="1334787"/>
            <a:ext cx="6937957" cy="5072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Code    	Allocated        Observed        Percent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	 </a:t>
            </a:r>
            <a:r>
              <a:rPr lang="en-US" dirty="0"/>
              <a:t>beam </a:t>
            </a:r>
            <a:r>
              <a:rPr lang="en-US" dirty="0" err="1"/>
              <a:t>hrs</a:t>
            </a:r>
            <a:r>
              <a:rPr lang="en-US" dirty="0"/>
              <a:t>        beam </a:t>
            </a:r>
            <a:r>
              <a:rPr lang="en-US" dirty="0" err="1"/>
              <a:t>hrs</a:t>
            </a:r>
            <a:r>
              <a:rPr lang="en-US" dirty="0"/>
              <a:t>        </a:t>
            </a:r>
            <a:r>
              <a:rPr lang="en-US" dirty="0" smtClean="0"/>
              <a:t> completed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-------------------------------------</a:t>
            </a:r>
            <a:r>
              <a:rPr lang="en-US" dirty="0" smtClean="0"/>
              <a:t>-------------------------</a:t>
            </a:r>
            <a:r>
              <a:rPr lang="en-US" dirty="0"/>
              <a:t>-----------</a:t>
            </a:r>
          </a:p>
          <a:p>
            <a:pPr marL="0" indent="0">
              <a:buNone/>
            </a:pPr>
            <a:r>
              <a:rPr lang="en-US" dirty="0"/>
              <a:t>LC001   </a:t>
            </a:r>
            <a:r>
              <a:rPr lang="en-US" dirty="0" smtClean="0"/>
              <a:t>	56                      89.38         	    160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LC002   </a:t>
            </a:r>
            <a:r>
              <a:rPr lang="en-US" dirty="0" smtClean="0"/>
              <a:t>	344                    236.5               69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LE001   </a:t>
            </a:r>
            <a:r>
              <a:rPr lang="en-US" dirty="0" smtClean="0"/>
              <a:t>	320                    2.75            	    0.9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LE002   </a:t>
            </a:r>
            <a:r>
              <a:rPr lang="en-US" dirty="0" smtClean="0"/>
              <a:t>	640                    153.39             24.0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LH001   </a:t>
            </a:r>
            <a:r>
              <a:rPr lang="en-US" dirty="0" smtClean="0"/>
              <a:t>	6                        14.34               239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LH002   </a:t>
            </a:r>
            <a:r>
              <a:rPr lang="en-US" dirty="0" smtClean="0"/>
              <a:t>	300                    429.32             143.1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LK001   </a:t>
            </a:r>
            <a:r>
              <a:rPr lang="en-US" dirty="0" smtClean="0"/>
              <a:t>	580                    138             	    23.8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LP001   </a:t>
            </a:r>
            <a:r>
              <a:rPr lang="en-US" dirty="0" smtClean="0"/>
              <a:t>	378                     204                 54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LP002   </a:t>
            </a:r>
            <a:r>
              <a:rPr lang="en-US" dirty="0" smtClean="0"/>
              <a:t>	672                      9               	    1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LR001   </a:t>
            </a:r>
            <a:r>
              <a:rPr lang="en-US" dirty="0" smtClean="0"/>
              <a:t>	50                       69.5                139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LS001   </a:t>
            </a:r>
            <a:r>
              <a:rPr lang="en-US" dirty="0" smtClean="0"/>
              <a:t>	320                     197.2              59.1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LW001   </a:t>
            </a:r>
            <a:r>
              <a:rPr lang="en-US" dirty="0" smtClean="0"/>
              <a:t>	320                      41                  12.8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number of DRX beam </a:t>
            </a:r>
            <a:r>
              <a:rPr lang="en-US" dirty="0" err="1"/>
              <a:t>hrs</a:t>
            </a:r>
            <a:r>
              <a:rPr lang="en-US" dirty="0"/>
              <a:t> in CFP1: 3986</a:t>
            </a:r>
          </a:p>
          <a:p>
            <a:pPr marL="0" indent="0">
              <a:buNone/>
            </a:pPr>
            <a:r>
              <a:rPr lang="en-US" dirty="0"/>
              <a:t>Percentage completed: 40% (1584.38 </a:t>
            </a:r>
            <a:r>
              <a:rPr lang="en-US" dirty="0" err="1"/>
              <a:t>hrs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074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88"/>
            <a:ext cx="8229600" cy="841884"/>
          </a:xfrm>
        </p:spPr>
        <p:txBody>
          <a:bodyPr/>
          <a:lstStyle/>
          <a:p>
            <a:r>
              <a:rPr lang="en-US" sz="4000" dirty="0" smtClean="0"/>
              <a:t>PC Completion Summary 120723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4" y="1770822"/>
            <a:ext cx="7108563" cy="473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Programmatic Commitment </a:t>
            </a:r>
            <a:r>
              <a:rPr lang="en-US" sz="1800" dirty="0"/>
              <a:t>Completion </a:t>
            </a:r>
            <a:r>
              <a:rPr lang="en-US" sz="1800" dirty="0" smtClean="0"/>
              <a:t>Summary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Code    </a:t>
            </a:r>
            <a:r>
              <a:rPr lang="en-US" sz="1800" dirty="0"/>
              <a:t>	</a:t>
            </a:r>
            <a:r>
              <a:rPr lang="en-US" sz="1800" dirty="0" smtClean="0"/>
              <a:t>Allocated</a:t>
            </a:r>
            <a:r>
              <a:rPr lang="en-US" sz="1800" dirty="0"/>
              <a:t> </a:t>
            </a:r>
            <a:r>
              <a:rPr lang="en-US" sz="1800" dirty="0" smtClean="0"/>
              <a:t>       Observed	      Percent    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	 beam </a:t>
            </a:r>
            <a:r>
              <a:rPr lang="en-US" sz="1800" dirty="0" err="1"/>
              <a:t>hrs</a:t>
            </a:r>
            <a:r>
              <a:rPr lang="en-US" sz="1800" dirty="0"/>
              <a:t>        beam </a:t>
            </a:r>
            <a:r>
              <a:rPr lang="en-US" sz="1800" dirty="0" err="1"/>
              <a:t>hrs</a:t>
            </a:r>
            <a:r>
              <a:rPr lang="en-US" sz="1800" dirty="0"/>
              <a:t>        completed               </a:t>
            </a:r>
          </a:p>
          <a:p>
            <a:pPr marL="0" indent="0">
              <a:buNone/>
            </a:pPr>
            <a:r>
              <a:rPr lang="en-US" sz="1800" dirty="0"/>
              <a:t>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 smtClean="0"/>
              <a:t>LB002   	520                    24                   4.6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LG001   </a:t>
            </a:r>
            <a:r>
              <a:rPr lang="en-US" sz="1800" dirty="0" smtClean="0"/>
              <a:t>	300                    0                     0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Total number of DRX beam </a:t>
            </a:r>
            <a:r>
              <a:rPr lang="en-US" sz="1800" dirty="0" err="1"/>
              <a:t>hrs</a:t>
            </a:r>
            <a:r>
              <a:rPr lang="en-US" sz="1800" dirty="0"/>
              <a:t> in PC: 820</a:t>
            </a:r>
          </a:p>
          <a:p>
            <a:pPr marL="0" indent="0">
              <a:buNone/>
            </a:pPr>
            <a:r>
              <a:rPr lang="en-US" sz="1800" dirty="0"/>
              <a:t>Percentage completed: 3% (24 </a:t>
            </a:r>
            <a:r>
              <a:rPr lang="en-US" sz="1800" dirty="0" err="1"/>
              <a:t>hrs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6095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CFP2 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30"/>
            <a:ext cx="8229600" cy="5112322"/>
          </a:xfrm>
        </p:spPr>
        <p:txBody>
          <a:bodyPr/>
          <a:lstStyle/>
          <a:p>
            <a:r>
              <a:rPr lang="en-US" dirty="0" smtClean="0"/>
              <a:t>Call went out in March</a:t>
            </a:r>
          </a:p>
          <a:p>
            <a:endParaRPr lang="en-US" dirty="0" smtClean="0"/>
          </a:p>
          <a:p>
            <a:r>
              <a:rPr lang="en-US" dirty="0" smtClean="0"/>
              <a:t>Proposal deadline June 22</a:t>
            </a:r>
            <a:r>
              <a:rPr lang="en-US" baseline="30000" dirty="0" smtClean="0"/>
              <a:t>nd</a:t>
            </a:r>
            <a:r>
              <a:rPr lang="en-US" dirty="0" smtClean="0"/>
              <a:t>, 2012</a:t>
            </a:r>
          </a:p>
          <a:p>
            <a:endParaRPr lang="en-US" dirty="0" smtClean="0"/>
          </a:p>
          <a:p>
            <a:r>
              <a:rPr lang="en-US" dirty="0" smtClean="0"/>
              <a:t>17 proposals received, for 9162 beam hours (out of 1000 beam hours advertised in CFP2)</a:t>
            </a:r>
          </a:p>
          <a:p>
            <a:endParaRPr lang="en-US" dirty="0" smtClean="0"/>
          </a:p>
          <a:p>
            <a:r>
              <a:rPr lang="en-US" dirty="0" smtClean="0"/>
              <a:t>TAC meeting next week – stay tuned for results to be distributed around Aug. 8</a:t>
            </a:r>
          </a:p>
          <a:p>
            <a:endParaRPr lang="en-US" dirty="0" smtClean="0"/>
          </a:p>
          <a:p>
            <a:r>
              <a:rPr lang="en-US" dirty="0" smtClean="0"/>
              <a:t>Observations to start Sep. 1st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CFP2 PI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PI’s from 12 different institutions:</a:t>
            </a:r>
          </a:p>
          <a:p>
            <a:pPr lvl="1"/>
            <a:r>
              <a:rPr lang="en-US" dirty="0" smtClean="0"/>
              <a:t>AFRL, JPL, LIU, Middle Tennessee State Univ., NRAO, NRL, Stanford, Sweet Briar College, UNM, </a:t>
            </a:r>
            <a:r>
              <a:rPr lang="en-US" dirty="0" err="1" smtClean="0"/>
              <a:t>UMd</a:t>
            </a:r>
            <a:r>
              <a:rPr lang="en-US" dirty="0" smtClean="0"/>
              <a:t>, Univ. of Texas at </a:t>
            </a:r>
            <a:r>
              <a:rPr lang="en-US" dirty="0" err="1" smtClean="0"/>
              <a:t>Brownesville</a:t>
            </a:r>
            <a:r>
              <a:rPr lang="en-US" dirty="0" smtClean="0"/>
              <a:t>, Virginia Tech </a:t>
            </a:r>
          </a:p>
          <a:p>
            <a:pPr lvl="1"/>
            <a:endParaRPr lang="en-US" dirty="0"/>
          </a:p>
          <a:p>
            <a:r>
              <a:rPr lang="en-US" dirty="0" smtClean="0"/>
              <a:t>PI’s and Co-I’s from 17 different institutions:</a:t>
            </a:r>
          </a:p>
          <a:p>
            <a:pPr lvl="1"/>
            <a:r>
              <a:rPr lang="en-US" dirty="0" smtClean="0"/>
              <a:t>AFRL</a:t>
            </a:r>
            <a:r>
              <a:rPr lang="en-US" dirty="0"/>
              <a:t>, </a:t>
            </a:r>
            <a:r>
              <a:rPr lang="en-US" dirty="0" smtClean="0"/>
              <a:t>Caltech, Eureka Scientific, JPL, LIU, </a:t>
            </a:r>
            <a:r>
              <a:rPr lang="en-US" dirty="0"/>
              <a:t>Middle Tennessee State Univ., NRAO, NRL, </a:t>
            </a:r>
            <a:r>
              <a:rPr lang="en-US" dirty="0" smtClean="0"/>
              <a:t>RF Associates, Stanford</a:t>
            </a:r>
            <a:r>
              <a:rPr lang="en-US" dirty="0"/>
              <a:t>, Sweet Briar College, </a:t>
            </a:r>
            <a:r>
              <a:rPr lang="en-US" dirty="0" smtClean="0"/>
              <a:t>Swinburne Univ., The College of NJ, Univ. of Florida, UNM</a:t>
            </a:r>
            <a:r>
              <a:rPr lang="en-US" dirty="0"/>
              <a:t>, </a:t>
            </a:r>
            <a:r>
              <a:rPr lang="en-US" dirty="0" err="1" smtClean="0"/>
              <a:t>UMd</a:t>
            </a:r>
            <a:r>
              <a:rPr lang="en-US" dirty="0"/>
              <a:t>, Univ. of Texas at </a:t>
            </a:r>
            <a:r>
              <a:rPr lang="en-US" dirty="0" err="1"/>
              <a:t>Brownesville</a:t>
            </a:r>
            <a:r>
              <a:rPr lang="en-US" dirty="0"/>
              <a:t>, Virginia Tech </a:t>
            </a:r>
          </a:p>
          <a:p>
            <a:endParaRPr lang="en-US" dirty="0"/>
          </a:p>
          <a:p>
            <a:r>
              <a:rPr lang="en-US" dirty="0" smtClean="0"/>
              <a:t>In CFP2 we gained 23 new users (8 new PIs)!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CFP2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Ionospheric – 5 proposals</a:t>
            </a:r>
          </a:p>
          <a:p>
            <a:r>
              <a:rPr lang="en-US" dirty="0" smtClean="0"/>
              <a:t>Pulsars – 4 proposals</a:t>
            </a:r>
          </a:p>
          <a:p>
            <a:r>
              <a:rPr lang="en-US" dirty="0" smtClean="0"/>
              <a:t>Transients – 2 proposals</a:t>
            </a:r>
          </a:p>
          <a:p>
            <a:r>
              <a:rPr lang="en-US" dirty="0" smtClean="0"/>
              <a:t>Planetary – 1 proposal</a:t>
            </a:r>
          </a:p>
          <a:p>
            <a:r>
              <a:rPr lang="en-US" dirty="0" err="1" smtClean="0"/>
              <a:t>Exosolar</a:t>
            </a:r>
            <a:r>
              <a:rPr lang="en-US" dirty="0" smtClean="0"/>
              <a:t> – 1 proposal</a:t>
            </a:r>
          </a:p>
          <a:p>
            <a:r>
              <a:rPr lang="en-US" dirty="0" smtClean="0"/>
              <a:t>Solar – 1 proposal</a:t>
            </a:r>
          </a:p>
          <a:p>
            <a:r>
              <a:rPr lang="en-US" dirty="0" smtClean="0"/>
              <a:t>Lightning/weather – 1 proposal</a:t>
            </a:r>
          </a:p>
          <a:p>
            <a:r>
              <a:rPr lang="en-US" dirty="0" smtClean="0"/>
              <a:t>Other – 2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49799"/>
              </p:ext>
            </p:extLst>
          </p:nvPr>
        </p:nvGraphicFramePr>
        <p:xfrm>
          <a:off x="457200" y="8418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79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302"/>
            <a:ext cx="8229600" cy="915027"/>
          </a:xfrm>
        </p:spPr>
        <p:txBody>
          <a:bodyPr/>
          <a:lstStyle/>
          <a:p>
            <a:r>
              <a:rPr lang="en-US" sz="4800" dirty="0" smtClean="0"/>
              <a:t>LWA1 User Program 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38911"/>
            <a:ext cx="8229601" cy="4549882"/>
          </a:xfrm>
        </p:spPr>
        <p:txBody>
          <a:bodyPr/>
          <a:lstStyle/>
          <a:p>
            <a:r>
              <a:rPr lang="en-US" dirty="0" smtClean="0"/>
              <a:t>To provide support for users</a:t>
            </a:r>
          </a:p>
          <a:p>
            <a:pPr lvl="1"/>
            <a:r>
              <a:rPr lang="en-US" dirty="0" smtClean="0"/>
              <a:t>Provide information about telescope for proposal preparation (web page)</a:t>
            </a:r>
          </a:p>
          <a:p>
            <a:pPr lvl="1"/>
            <a:r>
              <a:rPr lang="en-US" dirty="0" smtClean="0"/>
              <a:t>Provide information about observation preparation (web page)</a:t>
            </a:r>
          </a:p>
          <a:p>
            <a:pPr lvl="1"/>
            <a:r>
              <a:rPr lang="en-US" dirty="0" smtClean="0"/>
              <a:t>Provide RFI monitoring information (web page, to be implemented)</a:t>
            </a:r>
          </a:p>
          <a:p>
            <a:pPr lvl="1"/>
            <a:r>
              <a:rPr lang="en-US" dirty="0" smtClean="0"/>
              <a:t>Help with SDFs/verifying SDFs</a:t>
            </a:r>
          </a:p>
          <a:p>
            <a:pPr lvl="1"/>
            <a:r>
              <a:rPr lang="en-US" dirty="0" smtClean="0"/>
              <a:t>Provide data reduction software (LSL, see talk by Dowell)</a:t>
            </a:r>
          </a:p>
          <a:p>
            <a:pPr lvl="1"/>
            <a:r>
              <a:rPr lang="en-US" dirty="0" smtClean="0"/>
              <a:t>Compile useful data reduction scripts and hints</a:t>
            </a:r>
          </a:p>
          <a:p>
            <a:pPr lvl="1"/>
            <a:r>
              <a:rPr lang="en-US" dirty="0" smtClean="0"/>
              <a:t>Data retrieval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4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24 at 1.2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0" y="0"/>
            <a:ext cx="7607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25 at 2.1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72" y="239428"/>
            <a:ext cx="6190361" cy="5522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102" y="6161299"/>
            <a:ext cx="65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http://</a:t>
            </a:r>
            <a:r>
              <a:rPr lang="en-US" dirty="0" err="1">
                <a:latin typeface="+mj-lt"/>
              </a:rPr>
              <a:t>www.phys.unm.edu</a:t>
            </a:r>
            <a:r>
              <a:rPr lang="en-US" dirty="0">
                <a:latin typeface="+mj-lt"/>
              </a:rPr>
              <a:t>/~</a:t>
            </a:r>
            <a:r>
              <a:rPr lang="en-US" dirty="0" err="1">
                <a:latin typeface="+mj-lt"/>
              </a:rPr>
              <a:t>lwa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status.html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60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3366" y="6161299"/>
            <a:ext cx="65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http://</a:t>
            </a:r>
            <a:r>
              <a:rPr lang="en-US" dirty="0" err="1">
                <a:latin typeface="+mj-lt"/>
              </a:rPr>
              <a:t>www.phys.unm.edu</a:t>
            </a:r>
            <a:r>
              <a:rPr lang="en-US" dirty="0">
                <a:latin typeface="+mj-lt"/>
              </a:rPr>
              <a:t>/~</a:t>
            </a:r>
            <a:r>
              <a:rPr lang="en-US" dirty="0" err="1">
                <a:latin typeface="+mj-lt"/>
              </a:rPr>
              <a:t>lwa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astro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currentissues.html</a:t>
            </a:r>
            <a:endParaRPr lang="en-US" dirty="0">
              <a:latin typeface="+mj-lt"/>
            </a:endParaRPr>
          </a:p>
        </p:txBody>
      </p:sp>
      <p:pic>
        <p:nvPicPr>
          <p:cNvPr id="2" name="Picture 1" descr="Screen Shot 2012-07-25 at 2.1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" y="227491"/>
            <a:ext cx="8728834" cy="52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846" y="361860"/>
            <a:ext cx="6869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Find your LWA1 metadata at:</a:t>
            </a:r>
          </a:p>
          <a:p>
            <a:r>
              <a:rPr lang="en-US" dirty="0" smtClean="0">
                <a:latin typeface="+mj-lt"/>
                <a:hlinkClick r:id="rId2"/>
              </a:rPr>
              <a:t>http</a:t>
            </a:r>
            <a:r>
              <a:rPr lang="en-US" dirty="0">
                <a:latin typeface="+mj-lt"/>
                <a:hlinkClick r:id="rId2"/>
              </a:rPr>
              <a:t>://www.phys.unm.edu/~lwa/LWAMETA</a:t>
            </a:r>
            <a:r>
              <a:rPr lang="en-US" dirty="0" smtClean="0">
                <a:latin typeface="+mj-lt"/>
                <a:hlinkClick r:id="rId2"/>
              </a:rPr>
              <a:t>/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Description of metadata in document MCS0031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Screen Shot 2012-07-25 at 2.0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6" y="1458440"/>
            <a:ext cx="5753752" cy="51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25 at 2.0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4" y="322284"/>
            <a:ext cx="8231546" cy="4796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774" y="5327154"/>
            <a:ext cx="806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Find tar balls with metadata and the SDFs that were used for the observations (many are corrected for pointing errors and time shifts compared to the submitted SDFs).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20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618"/>
            <a:ext cx="8229600" cy="803967"/>
          </a:xfrm>
        </p:spPr>
        <p:txBody>
          <a:bodyPr/>
          <a:lstStyle/>
          <a:p>
            <a:r>
              <a:rPr lang="en-US" dirty="0" smtClean="0"/>
              <a:t>User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070"/>
            <a:ext cx="8395348" cy="11486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http://lwa1.freeforums.org/index.php</a:t>
            </a:r>
            <a:endParaRPr lang="en-US" dirty="0" smtClean="0"/>
          </a:p>
          <a:p>
            <a:r>
              <a:rPr lang="en-US" dirty="0" smtClean="0"/>
              <a:t>Coordinated by NRL</a:t>
            </a:r>
          </a:p>
          <a:p>
            <a:r>
              <a:rPr lang="en-US" dirty="0" smtClean="0"/>
              <a:t>LWA Science consortium meetings (</a:t>
            </a:r>
            <a:r>
              <a:rPr lang="en-US" dirty="0" err="1" smtClean="0"/>
              <a:t>telecons</a:t>
            </a:r>
            <a:r>
              <a:rPr lang="en-US" dirty="0" smtClean="0"/>
              <a:t> once/month)</a:t>
            </a:r>
          </a:p>
        </p:txBody>
      </p:sp>
      <p:pic>
        <p:nvPicPr>
          <p:cNvPr id="4" name="Picture 3" descr="Screen Shot 2012-07-26 at 10.01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2" y="2233547"/>
            <a:ext cx="5825849" cy="45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3300</TotalTime>
  <Words>954</Words>
  <Application>Microsoft Macintosh PowerPoint</Application>
  <PresentationFormat>On-screen Show (4:3)</PresentationFormat>
  <Paragraphs>182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LWA1 User Programs Report</vt:lpstr>
      <vt:lpstr>Outline</vt:lpstr>
      <vt:lpstr>LWA1 User Program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forum</vt:lpstr>
      <vt:lpstr>User Program Purpose cont.</vt:lpstr>
      <vt:lpstr>Data Archive</vt:lpstr>
      <vt:lpstr>LWA1 Data Base</vt:lpstr>
      <vt:lpstr>LWA1 Data Base cont.</vt:lpstr>
      <vt:lpstr>LWA1 Data Base cont.</vt:lpstr>
      <vt:lpstr>PowerPoint Presentation</vt:lpstr>
      <vt:lpstr>PowerPoint Presentation</vt:lpstr>
      <vt:lpstr>CFP1 summary </vt:lpstr>
      <vt:lpstr>CFP1 Research Topics</vt:lpstr>
      <vt:lpstr>CFP1 PI Demographics</vt:lpstr>
      <vt:lpstr>CFP1 Completion Summary 120723</vt:lpstr>
      <vt:lpstr>PC Completion Summary 120723</vt:lpstr>
      <vt:lpstr>CFP2 summary </vt:lpstr>
      <vt:lpstr>CFP2 PI Demographics</vt:lpstr>
      <vt:lpstr>CFP2 Research Topics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LWA User Programs Report</dc:title>
  <dc:creator>Ylva Pihlstrom</dc:creator>
  <cp:lastModifiedBy>Ylva Pihlstrom</cp:lastModifiedBy>
  <cp:revision>44</cp:revision>
  <dcterms:created xsi:type="dcterms:W3CDTF">2012-07-17T18:44:20Z</dcterms:created>
  <dcterms:modified xsi:type="dcterms:W3CDTF">2012-07-27T00:32:06Z</dcterms:modified>
</cp:coreProperties>
</file>