
<file path=[Content_Types].xml><?xml version="1.0" encoding="utf-8"?>
<Types xmlns="http://schemas.openxmlformats.org/package/2006/content-types">
  <Default Extension="emf" ContentType="image/x-emf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"/>
  </p:notesMasterIdLst>
  <p:sldIdLst>
    <p:sldId id="257" r:id="rId2"/>
  </p:sldIdLst>
  <p:sldSz cx="32918400" cy="42062400"/>
  <p:notesSz cx="6858000" cy="9144000"/>
  <p:defaultTextStyle>
    <a:defPPr>
      <a:defRPr lang="en-US"/>
    </a:defPPr>
    <a:lvl1pPr marL="0" algn="l" defTabSz="2141701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1701" algn="l" defTabSz="2141701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3404" algn="l" defTabSz="2141701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5106" algn="l" defTabSz="2141701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6809" algn="l" defTabSz="2141701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08510" algn="l" defTabSz="2141701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0212" algn="l" defTabSz="2141701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1914" algn="l" defTabSz="2141701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3617" algn="l" defTabSz="2141701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3011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12848" y="16896"/>
      </p:cViewPr>
      <p:guideLst>
        <p:guide orient="horz" pos="13248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1F37D-919B-824C-83B2-F847115589FD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87563" y="685800"/>
            <a:ext cx="2682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695F5-420D-0A47-B372-76BCD5E169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18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64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6492" algn="l" defTabSz="5064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2984" algn="l" defTabSz="5064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9477" algn="l" defTabSz="5064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25968" algn="l" defTabSz="5064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32461" algn="l" defTabSz="5064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38952" algn="l" defTabSz="5064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45445" algn="l" defTabSz="5064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51938" algn="l" defTabSz="50649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13066612"/>
            <a:ext cx="27980640" cy="90161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3835360"/>
            <a:ext cx="23042880" cy="10749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1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6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0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0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3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382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698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5840" y="1684452"/>
            <a:ext cx="7406640" cy="358893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1684452"/>
            <a:ext cx="21671280" cy="358893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66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88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27028991"/>
            <a:ext cx="27980640" cy="8354060"/>
          </a:xfrm>
        </p:spPr>
        <p:txBody>
          <a:bodyPr anchor="t"/>
          <a:lstStyle>
            <a:lvl1pPr algn="l">
              <a:defRPr sz="18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17827846"/>
            <a:ext cx="27980640" cy="9201147"/>
          </a:xfrm>
        </p:spPr>
        <p:txBody>
          <a:bodyPr anchor="b"/>
          <a:lstStyle>
            <a:lvl1pPr marL="0" indent="0">
              <a:buNone/>
              <a:defRPr sz="9200">
                <a:solidFill>
                  <a:schemeClr val="tx1">
                    <a:tint val="75000"/>
                  </a:schemeClr>
                </a:solidFill>
              </a:defRPr>
            </a:lvl1pPr>
            <a:lvl2pPr marL="2141701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3404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3pPr>
            <a:lvl4pPr marL="64251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6809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08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02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19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3617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162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9814564"/>
            <a:ext cx="14538960" cy="27759241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2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9814564"/>
            <a:ext cx="14538960" cy="27759241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2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761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4" y="9415361"/>
            <a:ext cx="14544676" cy="3923874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41701" indent="0">
              <a:buNone/>
              <a:defRPr sz="9200" b="1"/>
            </a:lvl2pPr>
            <a:lvl3pPr marL="4283404" indent="0">
              <a:buNone/>
              <a:defRPr sz="8400" b="1"/>
            </a:lvl3pPr>
            <a:lvl4pPr marL="6425106" indent="0">
              <a:buNone/>
              <a:defRPr sz="7400" b="1"/>
            </a:lvl4pPr>
            <a:lvl5pPr marL="8566809" indent="0">
              <a:buNone/>
              <a:defRPr sz="7400" b="1"/>
            </a:lvl5pPr>
            <a:lvl6pPr marL="10708510" indent="0">
              <a:buNone/>
              <a:defRPr sz="7400" b="1"/>
            </a:lvl6pPr>
            <a:lvl7pPr marL="12850212" indent="0">
              <a:buNone/>
              <a:defRPr sz="7400" b="1"/>
            </a:lvl7pPr>
            <a:lvl8pPr marL="14991914" indent="0">
              <a:buNone/>
              <a:defRPr sz="7400" b="1"/>
            </a:lvl8pPr>
            <a:lvl9pPr marL="17133617" indent="0">
              <a:buNone/>
              <a:defRPr sz="7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4" y="13339235"/>
            <a:ext cx="14544676" cy="24234566"/>
          </a:xfrm>
        </p:spPr>
        <p:txBody>
          <a:bodyPr/>
          <a:lstStyle>
            <a:lvl1pPr>
              <a:defRPr sz="11300"/>
            </a:lvl1pPr>
            <a:lvl2pPr>
              <a:defRPr sz="9200"/>
            </a:lvl2pPr>
            <a:lvl3pPr>
              <a:defRPr sz="84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3" y="9415361"/>
            <a:ext cx="14550390" cy="3923874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41701" indent="0">
              <a:buNone/>
              <a:defRPr sz="9200" b="1"/>
            </a:lvl2pPr>
            <a:lvl3pPr marL="4283404" indent="0">
              <a:buNone/>
              <a:defRPr sz="8400" b="1"/>
            </a:lvl3pPr>
            <a:lvl4pPr marL="6425106" indent="0">
              <a:buNone/>
              <a:defRPr sz="7400" b="1"/>
            </a:lvl4pPr>
            <a:lvl5pPr marL="8566809" indent="0">
              <a:buNone/>
              <a:defRPr sz="7400" b="1"/>
            </a:lvl5pPr>
            <a:lvl6pPr marL="10708510" indent="0">
              <a:buNone/>
              <a:defRPr sz="7400" b="1"/>
            </a:lvl6pPr>
            <a:lvl7pPr marL="12850212" indent="0">
              <a:buNone/>
              <a:defRPr sz="7400" b="1"/>
            </a:lvl7pPr>
            <a:lvl8pPr marL="14991914" indent="0">
              <a:buNone/>
              <a:defRPr sz="7400" b="1"/>
            </a:lvl8pPr>
            <a:lvl9pPr marL="17133617" indent="0">
              <a:buNone/>
              <a:defRPr sz="7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3" y="13339235"/>
            <a:ext cx="14550390" cy="24234566"/>
          </a:xfrm>
        </p:spPr>
        <p:txBody>
          <a:bodyPr/>
          <a:lstStyle>
            <a:lvl1pPr>
              <a:defRPr sz="11300"/>
            </a:lvl1pPr>
            <a:lvl2pPr>
              <a:defRPr sz="9200"/>
            </a:lvl2pPr>
            <a:lvl3pPr>
              <a:defRPr sz="84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1580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817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5119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3" y="1674708"/>
            <a:ext cx="10829926" cy="7127240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1674713"/>
            <a:ext cx="18402300" cy="35899093"/>
          </a:xfrm>
        </p:spPr>
        <p:txBody>
          <a:bodyPr/>
          <a:lstStyle>
            <a:lvl1pPr>
              <a:defRPr sz="15000"/>
            </a:lvl1pPr>
            <a:lvl2pPr>
              <a:defRPr sz="13200"/>
            </a:lvl2pPr>
            <a:lvl3pPr>
              <a:defRPr sz="11300"/>
            </a:lvl3pPr>
            <a:lvl4pPr>
              <a:defRPr sz="9200"/>
            </a:lvl4pPr>
            <a:lvl5pPr>
              <a:defRPr sz="9200"/>
            </a:lvl5pPr>
            <a:lvl6pPr>
              <a:defRPr sz="9200"/>
            </a:lvl6pPr>
            <a:lvl7pPr>
              <a:defRPr sz="9200"/>
            </a:lvl7pPr>
            <a:lvl8pPr>
              <a:defRPr sz="9200"/>
            </a:lvl8pPr>
            <a:lvl9pPr>
              <a:defRPr sz="9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3" y="8801953"/>
            <a:ext cx="10829926" cy="28771853"/>
          </a:xfrm>
        </p:spPr>
        <p:txBody>
          <a:bodyPr/>
          <a:lstStyle>
            <a:lvl1pPr marL="0" indent="0">
              <a:buNone/>
              <a:defRPr sz="6600"/>
            </a:lvl1pPr>
            <a:lvl2pPr marL="2141701" indent="0">
              <a:buNone/>
              <a:defRPr sz="5600"/>
            </a:lvl2pPr>
            <a:lvl3pPr marL="4283404" indent="0">
              <a:buNone/>
              <a:defRPr sz="4800"/>
            </a:lvl3pPr>
            <a:lvl4pPr marL="6425106" indent="0">
              <a:buNone/>
              <a:defRPr sz="4200"/>
            </a:lvl4pPr>
            <a:lvl5pPr marL="8566809" indent="0">
              <a:buNone/>
              <a:defRPr sz="4200"/>
            </a:lvl5pPr>
            <a:lvl6pPr marL="10708510" indent="0">
              <a:buNone/>
              <a:defRPr sz="4200"/>
            </a:lvl6pPr>
            <a:lvl7pPr marL="12850212" indent="0">
              <a:buNone/>
              <a:defRPr sz="4200"/>
            </a:lvl7pPr>
            <a:lvl8pPr marL="14991914" indent="0">
              <a:buNone/>
              <a:defRPr sz="4200"/>
            </a:lvl8pPr>
            <a:lvl9pPr marL="17133617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849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6" y="29443682"/>
            <a:ext cx="19751040" cy="3475993"/>
          </a:xfrm>
        </p:spPr>
        <p:txBody>
          <a:bodyPr anchor="b"/>
          <a:lstStyle>
            <a:lvl1pPr algn="l">
              <a:defRPr sz="9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6" y="3758352"/>
            <a:ext cx="19751040" cy="25237440"/>
          </a:xfrm>
        </p:spPr>
        <p:txBody>
          <a:bodyPr/>
          <a:lstStyle>
            <a:lvl1pPr marL="0" indent="0">
              <a:buNone/>
              <a:defRPr sz="15000"/>
            </a:lvl1pPr>
            <a:lvl2pPr marL="2141701" indent="0">
              <a:buNone/>
              <a:defRPr sz="13200"/>
            </a:lvl2pPr>
            <a:lvl3pPr marL="4283404" indent="0">
              <a:buNone/>
              <a:defRPr sz="11300"/>
            </a:lvl3pPr>
            <a:lvl4pPr marL="6425106" indent="0">
              <a:buNone/>
              <a:defRPr sz="9200"/>
            </a:lvl4pPr>
            <a:lvl5pPr marL="8566809" indent="0">
              <a:buNone/>
              <a:defRPr sz="9200"/>
            </a:lvl5pPr>
            <a:lvl6pPr marL="10708510" indent="0">
              <a:buNone/>
              <a:defRPr sz="9200"/>
            </a:lvl6pPr>
            <a:lvl7pPr marL="12850212" indent="0">
              <a:buNone/>
              <a:defRPr sz="9200"/>
            </a:lvl7pPr>
            <a:lvl8pPr marL="14991914" indent="0">
              <a:buNone/>
              <a:defRPr sz="9200"/>
            </a:lvl8pPr>
            <a:lvl9pPr marL="17133617" indent="0">
              <a:buNone/>
              <a:defRPr sz="9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6" y="32919675"/>
            <a:ext cx="19751040" cy="4936487"/>
          </a:xfrm>
        </p:spPr>
        <p:txBody>
          <a:bodyPr/>
          <a:lstStyle>
            <a:lvl1pPr marL="0" indent="0">
              <a:buNone/>
              <a:defRPr sz="6600"/>
            </a:lvl1pPr>
            <a:lvl2pPr marL="2141701" indent="0">
              <a:buNone/>
              <a:defRPr sz="5600"/>
            </a:lvl2pPr>
            <a:lvl3pPr marL="4283404" indent="0">
              <a:buNone/>
              <a:defRPr sz="4800"/>
            </a:lvl3pPr>
            <a:lvl4pPr marL="6425106" indent="0">
              <a:buNone/>
              <a:defRPr sz="4200"/>
            </a:lvl4pPr>
            <a:lvl5pPr marL="8566809" indent="0">
              <a:buNone/>
              <a:defRPr sz="4200"/>
            </a:lvl5pPr>
            <a:lvl6pPr marL="10708510" indent="0">
              <a:buNone/>
              <a:defRPr sz="4200"/>
            </a:lvl6pPr>
            <a:lvl7pPr marL="12850212" indent="0">
              <a:buNone/>
              <a:defRPr sz="4200"/>
            </a:lvl7pPr>
            <a:lvl8pPr marL="14991914" indent="0">
              <a:buNone/>
              <a:defRPr sz="4200"/>
            </a:lvl8pPr>
            <a:lvl9pPr marL="17133617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307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1684446"/>
            <a:ext cx="29626560" cy="7010400"/>
          </a:xfrm>
          <a:prstGeom prst="rect">
            <a:avLst/>
          </a:prstGeom>
        </p:spPr>
        <p:txBody>
          <a:bodyPr vert="horz" lIns="428340" tIns="214170" rIns="428340" bIns="21417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9814564"/>
            <a:ext cx="29626560" cy="27759241"/>
          </a:xfrm>
          <a:prstGeom prst="rect">
            <a:avLst/>
          </a:prstGeom>
        </p:spPr>
        <p:txBody>
          <a:bodyPr vert="horz" lIns="428340" tIns="214170" rIns="428340" bIns="2141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38985617"/>
            <a:ext cx="7680960" cy="2239432"/>
          </a:xfrm>
          <a:prstGeom prst="rect">
            <a:avLst/>
          </a:prstGeom>
        </p:spPr>
        <p:txBody>
          <a:bodyPr vert="horz" lIns="428340" tIns="214170" rIns="428340" bIns="21417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4D965-C920-2448-882F-4C6B8A87C448}" type="datetimeFigureOut">
              <a:rPr lang="en-US" smtClean="0"/>
              <a:pPr/>
              <a:t>9/28/13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38985617"/>
            <a:ext cx="10424160" cy="2239432"/>
          </a:xfrm>
          <a:prstGeom prst="rect">
            <a:avLst/>
          </a:prstGeom>
        </p:spPr>
        <p:txBody>
          <a:bodyPr vert="horz" lIns="428340" tIns="214170" rIns="428340" bIns="21417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38985617"/>
            <a:ext cx="7680960" cy="2239432"/>
          </a:xfrm>
          <a:prstGeom prst="rect">
            <a:avLst/>
          </a:prstGeom>
        </p:spPr>
        <p:txBody>
          <a:bodyPr vert="horz" lIns="428340" tIns="214170" rIns="428340" bIns="21417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E15D7-E5A9-AD41-8AA3-8CA0050D2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20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2141701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276" indent="-1606276" algn="l" defTabSz="2141701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0265" indent="-1338564" algn="l" defTabSz="2141701" rtl="0" eaLnBrk="1" latinLnBrk="0" hangingPunct="1">
        <a:spcBef>
          <a:spcPct val="20000"/>
        </a:spcBef>
        <a:buFont typeface="Arial"/>
        <a:buChar char="–"/>
        <a:defRPr sz="13200" kern="1200">
          <a:solidFill>
            <a:schemeClr val="tx1"/>
          </a:solidFill>
          <a:latin typeface="+mn-lt"/>
          <a:ea typeface="+mn-ea"/>
          <a:cs typeface="+mn-cs"/>
        </a:defRPr>
      </a:lvl2pPr>
      <a:lvl3pPr marL="5354256" indent="-1070851" algn="l" defTabSz="2141701" rtl="0" eaLnBrk="1" latinLnBrk="0" hangingPunct="1">
        <a:spcBef>
          <a:spcPct val="20000"/>
        </a:spcBef>
        <a:buFont typeface="Arial"/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3pPr>
      <a:lvl4pPr marL="7495959" indent="-1070851" algn="l" defTabSz="2141701" rtl="0" eaLnBrk="1" latinLnBrk="0" hangingPunct="1">
        <a:spcBef>
          <a:spcPct val="20000"/>
        </a:spcBef>
        <a:buFont typeface="Arial"/>
        <a:buChar char="–"/>
        <a:defRPr sz="9200" kern="1200">
          <a:solidFill>
            <a:schemeClr val="tx1"/>
          </a:solidFill>
          <a:latin typeface="+mn-lt"/>
          <a:ea typeface="+mn-ea"/>
          <a:cs typeface="+mn-cs"/>
        </a:defRPr>
      </a:lvl4pPr>
      <a:lvl5pPr marL="9637660" indent="-1070851" algn="l" defTabSz="2141701" rtl="0" eaLnBrk="1" latinLnBrk="0" hangingPunct="1">
        <a:spcBef>
          <a:spcPct val="20000"/>
        </a:spcBef>
        <a:buFont typeface="Arial"/>
        <a:buChar char="»"/>
        <a:defRPr sz="9200" kern="1200">
          <a:solidFill>
            <a:schemeClr val="tx1"/>
          </a:solidFill>
          <a:latin typeface="+mn-lt"/>
          <a:ea typeface="+mn-ea"/>
          <a:cs typeface="+mn-cs"/>
        </a:defRPr>
      </a:lvl5pPr>
      <a:lvl6pPr marL="11779362" indent="-1070851" algn="l" defTabSz="2141701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1064" indent="-1070851" algn="l" defTabSz="2141701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2767" indent="-1070851" algn="l" defTabSz="2141701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4468" indent="-1070851" algn="l" defTabSz="2141701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1701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1701" algn="l" defTabSz="2141701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3404" algn="l" defTabSz="2141701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5106" algn="l" defTabSz="2141701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6809" algn="l" defTabSz="2141701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08510" algn="l" defTabSz="2141701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0212" algn="l" defTabSz="2141701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1914" algn="l" defTabSz="2141701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3617" algn="l" defTabSz="2141701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emf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hyperlink" Target="http://lwa.unm.edu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emf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3936" y="639789"/>
            <a:ext cx="30861000" cy="545940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299" tIns="50650" rIns="101299" bIns="50650" rtlCol="0" anchor="t" anchorCtr="0"/>
          <a:lstStyle/>
          <a:p>
            <a:pPr algn="ctr"/>
            <a:r>
              <a:rPr lang="en-US" sz="9000" b="1" dirty="0">
                <a:solidFill>
                  <a:schemeClr val="tx1"/>
                </a:solidFill>
              </a:rPr>
              <a:t>Monitoring the Galactic Center with the</a:t>
            </a:r>
          </a:p>
          <a:p>
            <a:pPr algn="ctr"/>
            <a:r>
              <a:rPr lang="en-US" sz="9000" b="1" dirty="0">
                <a:solidFill>
                  <a:schemeClr val="tx1"/>
                </a:solidFill>
              </a:rPr>
              <a:t>Long Wavelength Array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Greg Taylor (UNM) on behalf of the Long Wavelength Array Collaboration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hlinkClick r:id="rId3"/>
              </a:rPr>
              <a:t>http://</a:t>
            </a:r>
            <a:r>
              <a:rPr lang="en-US" sz="4000" dirty="0" err="1">
                <a:solidFill>
                  <a:schemeClr val="tx1"/>
                </a:solidFill>
                <a:hlinkClick r:id="rId3"/>
              </a:rPr>
              <a:t>lwa.unm.edu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4"/>
          <a:srcRect l="3281" t="3818" r="4859" b="182"/>
          <a:stretch/>
        </p:blipFill>
        <p:spPr bwMode="auto">
          <a:xfrm>
            <a:off x="1427221" y="1323673"/>
            <a:ext cx="5791582" cy="240356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8932" y="4131863"/>
            <a:ext cx="1765784" cy="125185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9" name="Picture 8" descr="nsf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0324" y="1001214"/>
            <a:ext cx="2571750" cy="2503714"/>
          </a:xfrm>
          <a:prstGeom prst="rect">
            <a:avLst/>
          </a:prstGeom>
        </p:spPr>
      </p:pic>
      <p:pic>
        <p:nvPicPr>
          <p:cNvPr id="10" name="Picture 9" descr="images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5818" y="4363580"/>
            <a:ext cx="3411505" cy="12518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283936" y="40524569"/>
            <a:ext cx="30861000" cy="100148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299" tIns="50650" rIns="101299" bIns="50650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Construction of the LWA has been supported by the Office of Naval Research under Contract N00014-07-C-0147.  </a:t>
            </a:r>
          </a:p>
          <a:p>
            <a:pPr algn="ctr"/>
            <a:r>
              <a:rPr lang="en-US" sz="2700" dirty="0">
                <a:solidFill>
                  <a:schemeClr val="tx1"/>
                </a:solidFill>
              </a:rPr>
              <a:t>Support for operations and continuing development of the LWA1 is provided by the National Science Foundation under grants AST-1139963 and AST-1139974 of the University Radio Observatory program.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283938" y="7035690"/>
            <a:ext cx="14916150" cy="15717436"/>
            <a:chOff x="15254758" y="21938797"/>
            <a:chExt cx="13258800" cy="14350703"/>
          </a:xfrm>
        </p:grpSpPr>
        <p:sp>
          <p:nvSpPr>
            <p:cNvPr id="35" name="Rounded Rectangle 34"/>
            <p:cNvSpPr/>
            <p:nvPr/>
          </p:nvSpPr>
          <p:spPr>
            <a:xfrm>
              <a:off x="15254758" y="21938797"/>
              <a:ext cx="13258800" cy="14350703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LWA1 Science</a:t>
              </a:r>
              <a:endParaRPr lang="en-US" sz="4000" dirty="0">
                <a:solidFill>
                  <a:srgbClr val="000000"/>
                </a:solidFill>
              </a:endParaRPr>
            </a:p>
            <a:p>
              <a:pPr marL="1266229" indent="-1266229">
                <a:buFont typeface="Arial"/>
                <a:buChar char="•"/>
              </a:pPr>
              <a:r>
                <a:rPr lang="en-US" sz="4000" dirty="0">
                  <a:solidFill>
                    <a:srgbClr val="000000"/>
                  </a:solidFill>
                </a:rPr>
                <a:t>LWA1 is a radio telescope operating between 10 and 88 MHZ in New Mexico, USA.  The 520 dipoles provide excellent sensitivity</a:t>
              </a:r>
            </a:p>
            <a:p>
              <a:pPr marL="1266229" indent="-1266229">
                <a:buFont typeface="Arial"/>
                <a:buChar char="•"/>
              </a:pPr>
              <a:r>
                <a:rPr lang="en-US" sz="4000" dirty="0">
                  <a:solidFill>
                    <a:srgbClr val="000000"/>
                  </a:solidFill>
                </a:rPr>
                <a:t>LWA1 supports a variety of science cases from the ionosphere to the dark ages</a:t>
              </a:r>
            </a:p>
            <a:p>
              <a:pPr marL="1266229" indent="-1266229">
                <a:buFont typeface="Arial"/>
                <a:buChar char="•"/>
              </a:pPr>
              <a:r>
                <a:rPr lang="en-US" sz="4000" dirty="0">
                  <a:solidFill>
                    <a:srgbClr val="000000"/>
                  </a:solidFill>
                </a:rPr>
                <a:t>Recent results include studies of the neutral wind in the ionosphere via meteor trails and detection of the millisecond pulsar J2145-0750</a:t>
              </a:r>
            </a:p>
            <a:p>
              <a:pPr marL="3407932" lvl="1" indent="-1266229">
                <a:buFont typeface="Arial"/>
                <a:buChar char="•"/>
              </a:pPr>
              <a:endParaRPr lang="en-US" sz="4000" dirty="0">
                <a:solidFill>
                  <a:srgbClr val="000000"/>
                </a:solidFill>
              </a:endParaRPr>
            </a:p>
          </p:txBody>
        </p:sp>
        <p:pic>
          <p:nvPicPr>
            <p:cNvPr id="36" name="Picture 35" descr="f1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17353043" y="28338299"/>
              <a:ext cx="3710527" cy="7303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15405211" y="31624567"/>
              <a:ext cx="2059214" cy="139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 dirty="0"/>
                <a:t>J2145-0750</a:t>
              </a:r>
            </a:p>
            <a:p>
              <a:r>
                <a:rPr lang="en-US" sz="3100" dirty="0"/>
                <a:t>(Dowell et al. </a:t>
              </a:r>
            </a:p>
            <a:p>
              <a:r>
                <a:rPr lang="en-US" sz="3100" dirty="0"/>
                <a:t>2013, </a:t>
              </a:r>
              <a:r>
                <a:rPr lang="en-US" sz="3100" dirty="0" err="1"/>
                <a:t>ApJL</a:t>
              </a:r>
              <a:r>
                <a:rPr lang="en-US" sz="3100" dirty="0"/>
                <a:t>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937731" y="35076437"/>
              <a:ext cx="35676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 dirty="0"/>
                <a:t>Meteor Trails</a:t>
              </a:r>
            </a:p>
            <a:p>
              <a:r>
                <a:rPr lang="en-US" sz="3100" dirty="0"/>
                <a:t>(</a:t>
              </a:r>
              <a:r>
                <a:rPr lang="en-US" sz="3100" dirty="0" err="1"/>
                <a:t>Helmboldt</a:t>
              </a:r>
              <a:r>
                <a:rPr lang="en-US" sz="3100" dirty="0"/>
                <a:t>, in prep.)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7315467" y="7035692"/>
            <a:ext cx="14916150" cy="15717437"/>
            <a:chOff x="1268640" y="21938797"/>
            <a:chExt cx="13258800" cy="14350703"/>
          </a:xfrm>
        </p:grpSpPr>
        <p:sp>
          <p:nvSpPr>
            <p:cNvPr id="41" name="Rounded Rectangle 40"/>
            <p:cNvSpPr/>
            <p:nvPr/>
          </p:nvSpPr>
          <p:spPr>
            <a:xfrm>
              <a:off x="1268640" y="21938797"/>
              <a:ext cx="13258800" cy="14350703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LWA1 Architecture</a:t>
              </a:r>
            </a:p>
            <a:p>
              <a:pPr marL="1266229" indent="-1266229">
                <a:buFont typeface="Arial"/>
                <a:buChar char="•"/>
              </a:pPr>
              <a:r>
                <a:rPr lang="en-US" sz="4000" dirty="0">
                  <a:solidFill>
                    <a:srgbClr val="000000"/>
                  </a:solidFill>
                </a:rPr>
                <a:t>LWA1 provides 4 independent beams, each 16 MHz wide</a:t>
              </a:r>
            </a:p>
            <a:p>
              <a:pPr lvl="1"/>
              <a:r>
                <a:rPr lang="en-US" sz="4000" dirty="0">
                  <a:solidFill>
                    <a:srgbClr val="000000"/>
                  </a:solidFill>
                </a:rPr>
                <a:t>or a signal from all dipoles (100 KHz continuous or 98 MHz but only for 61 </a:t>
              </a:r>
              <a:r>
                <a:rPr lang="en-US" sz="4000" dirty="0" err="1">
                  <a:solidFill>
                    <a:srgbClr val="000000"/>
                  </a:solidFill>
                </a:rPr>
                <a:t>msec</a:t>
              </a:r>
              <a:r>
                <a:rPr lang="en-US" sz="4000" dirty="0">
                  <a:solidFill>
                    <a:srgbClr val="000000"/>
                  </a:solidFill>
                </a:rPr>
                <a:t> every 5 min)</a:t>
              </a:r>
            </a:p>
            <a:p>
              <a:pPr marL="1266229" indent="-1266229">
                <a:buFont typeface="Arial"/>
                <a:buChar char="•"/>
              </a:pPr>
              <a:r>
                <a:rPr lang="en-US" sz="4000" dirty="0">
                  <a:solidFill>
                    <a:srgbClr val="000000"/>
                  </a:solidFill>
                </a:rPr>
                <a:t>The LWA Software Library (LSL) provides analysis tools for working with LWA1 data</a:t>
              </a:r>
            </a:p>
            <a:p>
              <a:pPr marL="1266229" indent="-1266229">
                <a:buFont typeface="Arial"/>
                <a:buChar char="•"/>
              </a:pPr>
              <a:r>
                <a:rPr lang="en-US" sz="4000" dirty="0">
                  <a:solidFill>
                    <a:srgbClr val="000000"/>
                  </a:solidFill>
                </a:rPr>
                <a:t>The LWA Users Computing Facility with 50 TB of disk provides computing co-located with the data collection for fast analysis</a:t>
              </a:r>
            </a:p>
            <a:p>
              <a:pPr marL="1266229" indent="-1266229">
                <a:buFont typeface="Arial"/>
                <a:buChar char="•"/>
              </a:pPr>
              <a:endParaRPr lang="en-US" sz="4000" dirty="0">
                <a:solidFill>
                  <a:srgbClr val="000000"/>
                </a:solidFill>
              </a:endParaRPr>
            </a:p>
            <a:p>
              <a:pPr marL="3407932" lvl="1" indent="-1266229">
                <a:buFont typeface="Arial"/>
                <a:buChar char="•"/>
              </a:pPr>
              <a:endParaRPr lang="en-US" sz="4000" dirty="0">
                <a:solidFill>
                  <a:srgbClr val="000000"/>
                </a:solidFill>
              </a:endParaRPr>
            </a:p>
            <a:p>
              <a:pPr marL="3407932" lvl="1" indent="-1266229">
                <a:buFont typeface="Arial"/>
                <a:buChar char="•"/>
              </a:pPr>
              <a:endParaRPr lang="en-US" sz="4000" dirty="0">
                <a:solidFill>
                  <a:srgbClr val="000000"/>
                </a:solidFill>
              </a:endParaRPr>
            </a:p>
            <a:p>
              <a:pPr marL="3407932" lvl="1" indent="-1266229">
                <a:buFont typeface="Arial"/>
                <a:buChar char="•"/>
              </a:pPr>
              <a:endParaRPr lang="en-US" sz="4000" dirty="0">
                <a:solidFill>
                  <a:srgbClr val="000000"/>
                </a:solidFill>
              </a:endParaRPr>
            </a:p>
          </p:txBody>
        </p:sp>
        <p:pic>
          <p:nvPicPr>
            <p:cNvPr id="42" name="Picture 41" descr="station_overview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2948843" y="28302292"/>
              <a:ext cx="10352868" cy="7251199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3333660" y="35619876"/>
              <a:ext cx="9588240" cy="519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 dirty="0"/>
                <a:t>Co-location of processing with data leads to faster data analysis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1283938" y="23576245"/>
            <a:ext cx="14916150" cy="15647156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299" tIns="0" rIns="101299" bIns="50650" rtlCol="0" anchor="t" anchorCtr="0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All-sky Monitoring</a:t>
            </a:r>
          </a:p>
          <a:p>
            <a:pPr marL="5549633" lvl="2" indent="-1266229">
              <a:buFont typeface="Arial"/>
              <a:buChar char="•"/>
            </a:pPr>
            <a:endParaRPr lang="en-US" sz="4000" dirty="0">
              <a:solidFill>
                <a:srgbClr val="000000"/>
              </a:solidFill>
            </a:endParaRPr>
          </a:p>
          <a:p>
            <a:pPr marL="3407932" lvl="1" indent="-1266229">
              <a:buFont typeface="Arial"/>
              <a:buChar char="•"/>
            </a:pPr>
            <a:endParaRPr lang="en-US" sz="4000" dirty="0">
              <a:solidFill>
                <a:srgbClr val="000000"/>
              </a:solidFill>
            </a:endParaRPr>
          </a:p>
          <a:p>
            <a:pPr marL="3407932" lvl="1" indent="-1266229">
              <a:buFont typeface="Arial"/>
              <a:buChar char="•"/>
            </a:pPr>
            <a:endParaRPr lang="en-US" sz="4000" dirty="0">
              <a:solidFill>
                <a:srgbClr val="000000"/>
              </a:solidFill>
            </a:endParaRPr>
          </a:p>
          <a:p>
            <a:pPr marL="3407932" lvl="1" indent="-1266229">
              <a:buFont typeface="Arial"/>
              <a:buChar char="•"/>
            </a:pP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7315467" y="23576246"/>
            <a:ext cx="14916150" cy="15647155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299" tIns="0" rIns="101299" bIns="50650" rtlCol="0" anchor="t" anchorCtr="0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Galactic Center Campaign</a:t>
            </a:r>
            <a:endParaRPr lang="en-US" sz="4000" dirty="0">
              <a:solidFill>
                <a:srgbClr val="000000"/>
              </a:solidFill>
            </a:endParaRPr>
          </a:p>
          <a:p>
            <a:pPr marL="1266229" indent="-1266229">
              <a:buFont typeface="Arial"/>
              <a:buChar char="•"/>
            </a:pPr>
            <a:endParaRPr lang="en-US" sz="4000" dirty="0">
              <a:solidFill>
                <a:srgbClr val="000000"/>
              </a:solidFill>
            </a:endParaRPr>
          </a:p>
          <a:p>
            <a:pPr marL="1266229" indent="-1266229">
              <a:buFont typeface="Arial"/>
              <a:buChar char="•"/>
            </a:pPr>
            <a:endParaRPr lang="en-US" sz="4000" dirty="0">
              <a:solidFill>
                <a:srgbClr val="000000"/>
              </a:solidFill>
            </a:endParaRPr>
          </a:p>
          <a:p>
            <a:pPr marL="3407932" lvl="1" indent="-1266229">
              <a:buFont typeface="Arial"/>
              <a:buChar char="•"/>
            </a:pPr>
            <a:endParaRPr lang="en-US" sz="4000" dirty="0">
              <a:solidFill>
                <a:srgbClr val="000000"/>
              </a:solidFill>
            </a:endParaRPr>
          </a:p>
          <a:p>
            <a:pPr marL="3407932" lvl="1" indent="-1266229">
              <a:buFont typeface="Arial"/>
              <a:buChar char="•"/>
            </a:pPr>
            <a:endParaRPr lang="en-US" sz="4000" dirty="0">
              <a:solidFill>
                <a:srgbClr val="000000"/>
              </a:solidFill>
            </a:endParaRPr>
          </a:p>
          <a:p>
            <a:pPr marL="3407932" lvl="1" indent="-1266229">
              <a:buFont typeface="Arial"/>
              <a:buChar char="•"/>
            </a:pPr>
            <a:endParaRPr lang="en-US" sz="4000" dirty="0">
              <a:solidFill>
                <a:srgbClr val="000000"/>
              </a:solidFill>
            </a:endParaRPr>
          </a:p>
          <a:p>
            <a:pPr marL="3407932" lvl="1" indent="-1266229">
              <a:buFont typeface="Arial"/>
              <a:buChar char="•"/>
            </a:pP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63" name="Content Placeholder 3" descr="GC_June6_amp_calib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7" t="9787" r="52210" b="52328"/>
          <a:stretch/>
        </p:blipFill>
        <p:spPr>
          <a:xfrm>
            <a:off x="17768997" y="26242337"/>
            <a:ext cx="6798098" cy="352315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9128333" y="29765488"/>
            <a:ext cx="5231945" cy="517788"/>
          </a:xfrm>
          <a:prstGeom prst="rect">
            <a:avLst/>
          </a:prstGeom>
          <a:noFill/>
        </p:spPr>
        <p:txBody>
          <a:bodyPr wrap="none" lIns="101299" tIns="50650" rIns="101299" bIns="50650" rtlCol="0">
            <a:spAutoFit/>
          </a:bodyPr>
          <a:lstStyle/>
          <a:p>
            <a:r>
              <a:rPr lang="en-US" sz="2700" dirty="0"/>
              <a:t>June 6, 19 MHz BW, 30 minute scan</a:t>
            </a:r>
          </a:p>
        </p:txBody>
      </p:sp>
      <p:pic>
        <p:nvPicPr>
          <p:cNvPr id="65" name="Picture 64" descr="GC_June6-7_diff_amp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55201" b="49234"/>
          <a:stretch/>
        </p:blipFill>
        <p:spPr>
          <a:xfrm>
            <a:off x="24798450" y="28957330"/>
            <a:ext cx="6510628" cy="468890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9638614" y="37698538"/>
            <a:ext cx="9922357" cy="1056397"/>
          </a:xfrm>
          <a:prstGeom prst="rect">
            <a:avLst/>
          </a:prstGeom>
          <a:noFill/>
        </p:spPr>
        <p:txBody>
          <a:bodyPr wrap="square" lIns="101299" tIns="50650" rIns="101299" bIns="50650" rtlCol="0">
            <a:spAutoFit/>
          </a:bodyPr>
          <a:lstStyle/>
          <a:p>
            <a:pPr defTabSz="1012984"/>
            <a:r>
              <a:rPr lang="en-US" sz="3100" kern="0" dirty="0">
                <a:solidFill>
                  <a:sysClr val="windowText" lastClr="000000"/>
                </a:solidFill>
              </a:rPr>
              <a:t>Can realize ~50X and 15X improvements in sensitivity by averaging in BW and time, respectively: </a:t>
            </a:r>
            <a:r>
              <a:rPr lang="en-US" sz="3100" b="1" kern="0" dirty="0">
                <a:solidFill>
                  <a:sysClr val="windowText" lastClr="000000"/>
                </a:solidFill>
              </a:rPr>
              <a:t>approach 1 </a:t>
            </a:r>
            <a:r>
              <a:rPr lang="en-US" sz="3100" b="1" kern="0" dirty="0" err="1">
                <a:solidFill>
                  <a:sysClr val="windowText" lastClr="000000"/>
                </a:solidFill>
              </a:rPr>
              <a:t>Jy</a:t>
            </a:r>
            <a:r>
              <a:rPr lang="en-US" sz="31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3100" b="1" kern="0" dirty="0" err="1">
                <a:solidFill>
                  <a:sysClr val="windowText" lastClr="000000"/>
                </a:solidFill>
              </a:rPr>
              <a:t>rms</a:t>
            </a:r>
            <a:r>
              <a:rPr lang="en-US" sz="3100" b="1" kern="0" dirty="0">
                <a:solidFill>
                  <a:sysClr val="windowText" lastClr="000000"/>
                </a:solidFill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25496672" y="34000435"/>
            <a:ext cx="5352827" cy="933286"/>
          </a:xfrm>
          <a:prstGeom prst="rect">
            <a:avLst/>
          </a:prstGeom>
        </p:spPr>
        <p:txBody>
          <a:bodyPr wrap="none" lIns="101299" tIns="50650" rIns="101299" bIns="50650">
            <a:spAutoFit/>
          </a:bodyPr>
          <a:lstStyle/>
          <a:p>
            <a:r>
              <a:rPr lang="en-US" sz="2700" dirty="0"/>
              <a:t>Difference of June 6 and 7 scans</a:t>
            </a:r>
          </a:p>
          <a:p>
            <a:r>
              <a:rPr lang="en-US" sz="2700" dirty="0"/>
              <a:t>Resolution: 4 seconds, 4.7 KHz pixels</a:t>
            </a:r>
          </a:p>
        </p:txBody>
      </p:sp>
      <p:pic>
        <p:nvPicPr>
          <p:cNvPr id="68" name="Picture 67" descr="GC_June7_transit_amp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50896" b="47272"/>
          <a:stretch/>
        </p:blipFill>
        <p:spPr>
          <a:xfrm>
            <a:off x="17806999" y="31845189"/>
            <a:ext cx="6760098" cy="46350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13996" y="36565695"/>
            <a:ext cx="5231945" cy="517788"/>
          </a:xfrm>
          <a:prstGeom prst="rect">
            <a:avLst/>
          </a:prstGeom>
          <a:noFill/>
        </p:spPr>
        <p:txBody>
          <a:bodyPr wrap="none" lIns="101299" tIns="50650" rIns="101299" bIns="50650" rtlCol="0">
            <a:spAutoFit/>
          </a:bodyPr>
          <a:lstStyle/>
          <a:p>
            <a:r>
              <a:rPr lang="en-US" sz="2700" dirty="0"/>
              <a:t>June 7, 19 MHz BW, 30 minute scan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17427" y="26219453"/>
            <a:ext cx="6385756" cy="2179781"/>
          </a:xfrm>
          <a:prstGeom prst="rect">
            <a:avLst/>
          </a:prstGeom>
          <a:noFill/>
        </p:spPr>
        <p:txBody>
          <a:bodyPr wrap="none" lIns="101299" tIns="50650" rIns="101299" bIns="50650" rtlCol="0">
            <a:spAutoFit/>
          </a:bodyPr>
          <a:lstStyle/>
          <a:p>
            <a:r>
              <a:rPr lang="en-US" sz="2700" dirty="0"/>
              <a:t>Multiple beams, wide bandwidth</a:t>
            </a:r>
          </a:p>
          <a:p>
            <a:r>
              <a:rPr lang="en-US" sz="2700" dirty="0"/>
              <a:t>Nightly observations from May 1 – June 8</a:t>
            </a:r>
          </a:p>
          <a:p>
            <a:r>
              <a:rPr lang="en-US" sz="2700" dirty="0"/>
              <a:t>~4 hours each night covering galactic center</a:t>
            </a:r>
          </a:p>
          <a:p>
            <a:r>
              <a:rPr lang="en-US" sz="2700" dirty="0"/>
              <a:t>transit</a:t>
            </a:r>
          </a:p>
          <a:p>
            <a:endParaRPr lang="en-US" sz="27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1751" y="25899534"/>
            <a:ext cx="11287126" cy="55638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030078" y="26242337"/>
            <a:ext cx="1442051" cy="579343"/>
          </a:xfrm>
          <a:prstGeom prst="rect">
            <a:avLst/>
          </a:prstGeom>
          <a:noFill/>
        </p:spPr>
        <p:txBody>
          <a:bodyPr wrap="none" lIns="101299" tIns="50650" rIns="101299" bIns="50650" rtlCol="0">
            <a:spAutoFit/>
          </a:bodyPr>
          <a:lstStyle/>
          <a:p>
            <a:r>
              <a:rPr lang="en-US" sz="3100" dirty="0"/>
              <a:t>38 MHz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29975" y="30934783"/>
            <a:ext cx="2736689" cy="517788"/>
          </a:xfrm>
          <a:prstGeom prst="rect">
            <a:avLst/>
          </a:prstGeom>
          <a:noFill/>
        </p:spPr>
        <p:txBody>
          <a:bodyPr wrap="none" lIns="101299" tIns="50650" rIns="101299" bIns="50650" rtlCol="0">
            <a:spAutoFit/>
          </a:bodyPr>
          <a:lstStyle/>
          <a:p>
            <a:r>
              <a:rPr lang="en-US" sz="2700" dirty="0"/>
              <a:t>Dowell et al. 2012</a:t>
            </a:r>
          </a:p>
        </p:txBody>
      </p:sp>
      <p:pic>
        <p:nvPicPr>
          <p:cNvPr id="19" name="Picture 18" descr="Screen Shot 2013-09-23 at 1.03.48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71750" y="32111840"/>
            <a:ext cx="5436394" cy="55974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675" y="31975406"/>
            <a:ext cx="6814747" cy="2595279"/>
          </a:xfrm>
          <a:prstGeom prst="rect">
            <a:avLst/>
          </a:prstGeom>
          <a:noFill/>
        </p:spPr>
        <p:txBody>
          <a:bodyPr wrap="none" lIns="101299" tIns="50650" rIns="101299" bIns="50650" rtlCol="0">
            <a:spAutoFit/>
          </a:bodyPr>
          <a:lstStyle/>
          <a:p>
            <a:r>
              <a:rPr lang="en-US" sz="2700" dirty="0"/>
              <a:t>Software </a:t>
            </a:r>
            <a:r>
              <a:rPr lang="en-US" sz="2700" dirty="0" err="1"/>
              <a:t>correlator</a:t>
            </a:r>
            <a:r>
              <a:rPr lang="en-US" sz="2700" dirty="0"/>
              <a:t> and imager </a:t>
            </a:r>
          </a:p>
          <a:p>
            <a:r>
              <a:rPr lang="en-US" sz="2700" dirty="0"/>
              <a:t>Receives a 100 KHz stream from all 520 dipoles</a:t>
            </a:r>
          </a:p>
          <a:p>
            <a:r>
              <a:rPr lang="en-US" sz="2700" dirty="0"/>
              <a:t>Near-real-time imaging at 1 sec cadence</a:t>
            </a:r>
          </a:p>
          <a:p>
            <a:r>
              <a:rPr lang="en-US" sz="2700" dirty="0"/>
              <a:t>100% duty cycle covering 3</a:t>
            </a:r>
            <a:r>
              <a:rPr lang="en-US" sz="2700" dirty="0">
                <a:latin typeface="TGEQS"/>
                <a:cs typeface="TGEQS"/>
              </a:rPr>
              <a:t>p</a:t>
            </a:r>
            <a:r>
              <a:rPr lang="en-US" sz="2700" dirty="0"/>
              <a:t> </a:t>
            </a:r>
            <a:r>
              <a:rPr lang="en-US" sz="2700" dirty="0" err="1"/>
              <a:t>steradians</a:t>
            </a:r>
            <a:endParaRPr lang="en-US" sz="2700" dirty="0"/>
          </a:p>
          <a:p>
            <a:endParaRPr lang="en-US" sz="2700" dirty="0"/>
          </a:p>
          <a:p>
            <a:r>
              <a:rPr lang="en-US" sz="2700" dirty="0"/>
              <a:t>Hartman et al. 2013, in prep.</a:t>
            </a:r>
          </a:p>
        </p:txBody>
      </p:sp>
      <p:pic>
        <p:nvPicPr>
          <p:cNvPr id="22" name="Picture 21" descr="meteor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436691" y="14044668"/>
            <a:ext cx="7572899" cy="7400379"/>
          </a:xfrm>
          <a:prstGeom prst="rect">
            <a:avLst/>
          </a:prstGeom>
        </p:spPr>
      </p:pic>
      <p:sp>
        <p:nvSpPr>
          <p:cNvPr id="58" name="32-Point Star 57"/>
          <p:cNvSpPr/>
          <p:nvPr/>
        </p:nvSpPr>
        <p:spPr>
          <a:xfrm rot="1349853">
            <a:off x="12938725" y="20751232"/>
            <a:ext cx="5913017" cy="3547476"/>
          </a:xfrm>
          <a:prstGeom prst="star32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299" tIns="50650" rIns="101299" bIns="50650" rtlCol="0" anchor="ctr"/>
          <a:lstStyle/>
          <a:p>
            <a:pPr algn="ctr"/>
            <a:r>
              <a:rPr lang="en-US" sz="4400" dirty="0"/>
              <a:t>Proposals Due Nov. 1</a:t>
            </a:r>
          </a:p>
        </p:txBody>
      </p:sp>
      <p:pic>
        <p:nvPicPr>
          <p:cNvPr id="69" name="Picture 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436689" y="34827113"/>
            <a:ext cx="7114542" cy="3519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0" name="Rectangle 8"/>
          <p:cNvSpPr>
            <a:spLocks/>
          </p:cNvSpPr>
          <p:nvPr/>
        </p:nvSpPr>
        <p:spPr bwMode="auto">
          <a:xfrm>
            <a:off x="12286496" y="35846147"/>
            <a:ext cx="1683341" cy="4792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LWA1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027607" y="35974572"/>
            <a:ext cx="6294529" cy="517788"/>
          </a:xfrm>
          <a:prstGeom prst="rect">
            <a:avLst/>
          </a:prstGeom>
          <a:noFill/>
        </p:spPr>
        <p:txBody>
          <a:bodyPr wrap="none" lIns="101299" tIns="50650" rIns="101299" bIns="50650" rtlCol="0">
            <a:spAutoFit/>
          </a:bodyPr>
          <a:lstStyle/>
          <a:p>
            <a:r>
              <a:rPr lang="en-US" sz="2700" dirty="0" err="1" smtClean="0"/>
              <a:t>Cutchin</a:t>
            </a:r>
            <a:r>
              <a:rPr lang="en-US" sz="2700" dirty="0" smtClean="0"/>
              <a:t>, Hyman, </a:t>
            </a:r>
            <a:r>
              <a:rPr lang="en-US" sz="2700" dirty="0" err="1"/>
              <a:t>Kassim</a:t>
            </a:r>
            <a:r>
              <a:rPr lang="en-US" sz="2700" dirty="0"/>
              <a:t> et al. 2013, in</a:t>
            </a:r>
            <a:r>
              <a:rPr lang="en-US" sz="2700" dirty="0" smtClean="0"/>
              <a:t> prep</a:t>
            </a:r>
            <a:endParaRPr lang="en-US" sz="27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4369709" y="31463345"/>
            <a:ext cx="657901" cy="512062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4145876" y="29446464"/>
            <a:ext cx="971550" cy="709386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9038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7374</TotalTime>
  <Words>399</Words>
  <Application>Microsoft Macintosh PowerPoint</Application>
  <PresentationFormat>Custom</PresentationFormat>
  <Paragraphs>51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University of New Mexico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Jayce Dowell</dc:creator>
  <cp:lastModifiedBy>Greg</cp:lastModifiedBy>
  <cp:revision>80</cp:revision>
  <cp:lastPrinted>2013-09-23T20:16:37Z</cp:lastPrinted>
  <dcterms:created xsi:type="dcterms:W3CDTF">2013-09-28T21:29:37Z</dcterms:created>
  <dcterms:modified xsi:type="dcterms:W3CDTF">2013-09-28T21:31:24Z</dcterms:modified>
</cp:coreProperties>
</file>